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sldIdLst>
    <p:sldId id="256" r:id="rId2"/>
    <p:sldId id="257" r:id="rId3"/>
    <p:sldId id="264" r:id="rId4"/>
    <p:sldId id="258" r:id="rId5"/>
    <p:sldId id="259" r:id="rId6"/>
    <p:sldId id="260" r:id="rId7"/>
    <p:sldId id="261" r:id="rId8"/>
    <p:sldId id="262" r:id="rId9"/>
    <p:sldId id="263"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547" r:id="rId42"/>
    <p:sldId id="548" r:id="rId43"/>
    <p:sldId id="549" r:id="rId44"/>
    <p:sldId id="551" r:id="rId45"/>
    <p:sldId id="554" r:id="rId46"/>
    <p:sldId id="555" r:id="rId47"/>
    <p:sldId id="556" r:id="rId48"/>
    <p:sldId id="559" r:id="rId49"/>
    <p:sldId id="560" r:id="rId50"/>
    <p:sldId id="561" r:id="rId51"/>
    <p:sldId id="562" r:id="rId52"/>
    <p:sldId id="563" r:id="rId53"/>
    <p:sldId id="564" r:id="rId54"/>
    <p:sldId id="565" r:id="rId55"/>
    <p:sldId id="566" r:id="rId56"/>
    <p:sldId id="567" r:id="rId57"/>
    <p:sldId id="568" r:id="rId58"/>
    <p:sldId id="569" r:id="rId59"/>
    <p:sldId id="570" r:id="rId60"/>
    <p:sldId id="571" r:id="rId61"/>
    <p:sldId id="572" r:id="rId62"/>
    <p:sldId id="573" r:id="rId63"/>
    <p:sldId id="574" r:id="rId64"/>
    <p:sldId id="575" r:id="rId65"/>
    <p:sldId id="576" r:id="rId66"/>
    <p:sldId id="296" r:id="rId67"/>
    <p:sldId id="297" r:id="rId68"/>
    <p:sldId id="298" r:id="rId69"/>
    <p:sldId id="299" r:id="rId70"/>
    <p:sldId id="577" r:id="rId71"/>
    <p:sldId id="586" r:id="rId72"/>
    <p:sldId id="587" r:id="rId73"/>
    <p:sldId id="589" r:id="rId74"/>
    <p:sldId id="590" r:id="rId75"/>
    <p:sldId id="591" r:id="rId76"/>
    <p:sldId id="592" r:id="rId77"/>
    <p:sldId id="593" r:id="rId78"/>
    <p:sldId id="594" r:id="rId79"/>
    <p:sldId id="516" r:id="rId80"/>
    <p:sldId id="517" r:id="rId81"/>
    <p:sldId id="518" r:id="rId82"/>
    <p:sldId id="519" r:id="rId83"/>
    <p:sldId id="520" r:id="rId84"/>
    <p:sldId id="521" r:id="rId85"/>
    <p:sldId id="522" r:id="rId86"/>
    <p:sldId id="523" r:id="rId87"/>
    <p:sldId id="524" r:id="rId88"/>
    <p:sldId id="525" r:id="rId89"/>
    <p:sldId id="526" r:id="rId90"/>
    <p:sldId id="527" r:id="rId91"/>
    <p:sldId id="528" r:id="rId92"/>
    <p:sldId id="529" r:id="rId93"/>
    <p:sldId id="530" r:id="rId94"/>
    <p:sldId id="531" r:id="rId95"/>
    <p:sldId id="532" r:id="rId96"/>
    <p:sldId id="533" r:id="rId97"/>
    <p:sldId id="316" r:id="rId98"/>
    <p:sldId id="317" r:id="rId99"/>
    <p:sldId id="318" r:id="rId100"/>
    <p:sldId id="319" r:id="rId101"/>
    <p:sldId id="320" r:id="rId102"/>
    <p:sldId id="321" r:id="rId103"/>
    <p:sldId id="322" r:id="rId104"/>
    <p:sldId id="323" r:id="rId105"/>
    <p:sldId id="324" r:id="rId106"/>
    <p:sldId id="325" r:id="rId107"/>
    <p:sldId id="541" r:id="rId108"/>
    <p:sldId id="542" r:id="rId109"/>
    <p:sldId id="326" r:id="rId110"/>
    <p:sldId id="327" r:id="rId111"/>
    <p:sldId id="328" r:id="rId112"/>
    <p:sldId id="329" r:id="rId113"/>
    <p:sldId id="331" r:id="rId114"/>
    <p:sldId id="382" r:id="rId115"/>
    <p:sldId id="543" r:id="rId116"/>
    <p:sldId id="374" r:id="rId117"/>
    <p:sldId id="332" r:id="rId118"/>
    <p:sldId id="333" r:id="rId119"/>
    <p:sldId id="1290" r:id="rId120"/>
    <p:sldId id="334" r:id="rId121"/>
    <p:sldId id="366" r:id="rId122"/>
    <p:sldId id="336" r:id="rId123"/>
    <p:sldId id="337" r:id="rId124"/>
    <p:sldId id="359" r:id="rId125"/>
    <p:sldId id="338" r:id="rId126"/>
    <p:sldId id="360" r:id="rId127"/>
    <p:sldId id="339" r:id="rId128"/>
    <p:sldId id="362" r:id="rId129"/>
    <p:sldId id="340" r:id="rId130"/>
    <p:sldId id="341" r:id="rId131"/>
    <p:sldId id="342" r:id="rId132"/>
    <p:sldId id="353" r:id="rId133"/>
    <p:sldId id="354" r:id="rId134"/>
    <p:sldId id="355" r:id="rId135"/>
    <p:sldId id="367" r:id="rId136"/>
    <p:sldId id="383" r:id="rId137"/>
    <p:sldId id="368" r:id="rId138"/>
    <p:sldId id="356"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32" r:id="rId155"/>
    <p:sldId id="433" r:id="rId156"/>
    <p:sldId id="434" r:id="rId157"/>
    <p:sldId id="435" r:id="rId158"/>
    <p:sldId id="436" r:id="rId159"/>
    <p:sldId id="437" r:id="rId160"/>
    <p:sldId id="438" r:id="rId161"/>
    <p:sldId id="439" r:id="rId162"/>
    <p:sldId id="440" r:id="rId163"/>
    <p:sldId id="441" r:id="rId164"/>
    <p:sldId id="1449" r:id="rId165"/>
    <p:sldId id="1450" r:id="rId166"/>
    <p:sldId id="1451" r:id="rId167"/>
    <p:sldId id="1452" r:id="rId168"/>
    <p:sldId id="1453"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8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3A116-C44E-4A13-873F-1595B387FA85}" type="datetimeFigureOut">
              <a:rPr lang="en-IN" smtClean="0"/>
              <a:t>17-04-2024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1415A-6043-40C4-9F02-EECBB4EC306F}" type="slidenum">
              <a:rPr lang="en-IN" smtClean="0"/>
              <a:t>‹#›</a:t>
            </a:fld>
            <a:endParaRPr lang="en-IN"/>
          </a:p>
        </p:txBody>
      </p:sp>
    </p:spTree>
    <p:extLst>
      <p:ext uri="{BB962C8B-B14F-4D97-AF65-F5344CB8AC3E}">
        <p14:creationId xmlns:p14="http://schemas.microsoft.com/office/powerpoint/2010/main" val="178825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36D6-3BC7-5B1D-DAD2-59B825AF41ED}"/>
              </a:ext>
            </a:extLst>
          </p:cNvPr>
          <p:cNvSpPr>
            <a:spLocks noGrp="1"/>
          </p:cNvSpPr>
          <p:nvPr>
            <p:ph type="ctrTitle"/>
          </p:nvPr>
        </p:nvSpPr>
        <p:spPr>
          <a:xfrm>
            <a:off x="1524000" y="1122363"/>
            <a:ext cx="9144000" cy="1115870"/>
          </a:xfrm>
        </p:spPr>
        <p:txBody>
          <a:bodyPr anchor="b">
            <a:normAutofit/>
          </a:bodyPr>
          <a:lstStyle>
            <a:lvl1pPr algn="ctr">
              <a:defRPr sz="4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1A08A454-D016-510A-E3F9-E616FA6167CC}"/>
              </a:ext>
            </a:extLst>
          </p:cNvPr>
          <p:cNvSpPr>
            <a:spLocks noGrp="1"/>
          </p:cNvSpPr>
          <p:nvPr>
            <p:ph type="subTitle" idx="1"/>
          </p:nvPr>
        </p:nvSpPr>
        <p:spPr>
          <a:xfrm>
            <a:off x="1524000" y="2552131"/>
            <a:ext cx="9144000" cy="270566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AA158E56-0098-F4DD-9A10-5C8901A4894E}"/>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7A018158-88D8-F1AD-7148-0E3B3CF7D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C90C76-25C3-380C-CEE3-92BF5DA46601}"/>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244332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097E-49E5-B25E-3BB7-C569898FDC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4505A0-CB28-16AD-1461-C4858FF1E2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6D5986-42B1-36B3-43ED-D663E44C2D39}"/>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381D2976-A327-61FD-09DE-A078101CD6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89C20C-A0B4-79D9-B304-6F55F278EB73}"/>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428355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40E6A-07AC-8453-3924-176ED27055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27D22F-D9A2-8CE6-C0C6-D07519A65D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1C5FCA-4459-BF49-E022-AE84CA60D8B2}"/>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6F61D92E-A8CB-CB17-D5EF-A4CFC712EB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9D9849-7112-D876-EE1A-B8E22965E550}"/>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2305447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381000"/>
            <a:ext cx="10972800" cy="5715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29FF7AFC-F6D8-EBB7-A478-3C7B375112F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61835D68-F4AE-1CB3-6DBB-4EE39FDECB72}"/>
              </a:ext>
            </a:extLst>
          </p:cNvPr>
          <p:cNvSpPr>
            <a:spLocks noGrp="1" noChangeArrowheads="1"/>
          </p:cNvSpPr>
          <p:nvPr>
            <p:ph type="ftr" sz="quarter" idx="11"/>
          </p:nvPr>
        </p:nvSpPr>
        <p:spPr>
          <a:ln/>
        </p:spPr>
        <p:txBody>
          <a:bodyPr/>
          <a:lstStyle>
            <a:lvl1pPr>
              <a:defRPr/>
            </a:lvl1pPr>
          </a:lstStyle>
          <a:p>
            <a:pPr>
              <a:defRPr/>
            </a:pPr>
            <a:r>
              <a:rPr lang="en-US" altLang="en-US"/>
              <a:t>(c) Scott E Umbaugh, SIUE 2005</a:t>
            </a:r>
          </a:p>
        </p:txBody>
      </p:sp>
      <p:sp>
        <p:nvSpPr>
          <p:cNvPr id="5" name="Rectangle 6">
            <a:extLst>
              <a:ext uri="{FF2B5EF4-FFF2-40B4-BE49-F238E27FC236}">
                <a16:creationId xmlns:a16="http://schemas.microsoft.com/office/drawing/2014/main" id="{51DCD196-8A17-7A26-FC47-B4B5DA6C208F}"/>
              </a:ext>
            </a:extLst>
          </p:cNvPr>
          <p:cNvSpPr>
            <a:spLocks noGrp="1" noChangeArrowheads="1"/>
          </p:cNvSpPr>
          <p:nvPr>
            <p:ph type="sldNum" sz="quarter" idx="12"/>
          </p:nvPr>
        </p:nvSpPr>
        <p:spPr>
          <a:ln/>
        </p:spPr>
        <p:txBody>
          <a:bodyPr/>
          <a:lstStyle>
            <a:lvl1pPr>
              <a:defRPr/>
            </a:lvl1pPr>
          </a:lstStyle>
          <a:p>
            <a:fld id="{D8AFA6F5-48F3-4EFA-955F-799A041AD32E}" type="slidenum">
              <a:rPr lang="en-US" altLang="en-US"/>
              <a:pPr/>
              <a:t>‹#›</a:t>
            </a:fld>
            <a:endParaRPr lang="en-US" altLang="en-US"/>
          </a:p>
        </p:txBody>
      </p:sp>
    </p:spTree>
    <p:extLst>
      <p:ext uri="{BB962C8B-B14F-4D97-AF65-F5344CB8AC3E}">
        <p14:creationId xmlns:p14="http://schemas.microsoft.com/office/powerpoint/2010/main" val="357387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2C28-5F9A-68B6-3C96-EDBD37F8F378}"/>
              </a:ext>
            </a:extLst>
          </p:cNvPr>
          <p:cNvSpPr>
            <a:spLocks noGrp="1"/>
          </p:cNvSpPr>
          <p:nvPr>
            <p:ph type="title"/>
          </p:nvPr>
        </p:nvSpPr>
        <p:spPr>
          <a:xfrm>
            <a:off x="838200" y="365125"/>
            <a:ext cx="8879006" cy="917765"/>
          </a:xfrm>
        </p:spPr>
        <p:txBody>
          <a:bodyPr>
            <a:normAutofit/>
          </a:bodyPr>
          <a:lstStyle>
            <a:lvl1pPr>
              <a:defRPr sz="40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CC806408-7816-3B5E-9657-DA8B27B27C23}"/>
              </a:ext>
            </a:extLst>
          </p:cNvPr>
          <p:cNvSpPr>
            <a:spLocks noGrp="1"/>
          </p:cNvSpPr>
          <p:nvPr>
            <p:ph idx="1"/>
          </p:nvPr>
        </p:nvSpPr>
        <p:spPr>
          <a:xfrm>
            <a:off x="838200" y="1419366"/>
            <a:ext cx="10515600" cy="4771244"/>
          </a:xfrm>
          <a:noFill/>
        </p:spPr>
        <p:txBody>
          <a:bodyPr/>
          <a:lstStyle>
            <a:lvl1pPr>
              <a:defRPr>
                <a:solidFill>
                  <a:srgbClr val="000080"/>
                </a:solidFill>
              </a:defRPr>
            </a:lvl1pPr>
            <a:lvl2pPr>
              <a:defRPr>
                <a:solidFill>
                  <a:srgbClr val="000080"/>
                </a:solidFill>
              </a:defRPr>
            </a:lvl2pPr>
            <a:lvl3pPr>
              <a:defRPr>
                <a:solidFill>
                  <a:srgbClr val="000080"/>
                </a:solidFill>
              </a:defRPr>
            </a:lvl3pPr>
            <a:lvl4pPr>
              <a:defRPr>
                <a:solidFill>
                  <a:srgbClr val="000080"/>
                </a:solidFill>
              </a:defRPr>
            </a:lvl4pPr>
            <a:lvl5pPr>
              <a:defRPr>
                <a:solidFill>
                  <a:srgbClr val="00008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43E4FA5-9EDD-BE35-C141-AD52F539225E}"/>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4FF5C5B1-7C11-0837-6F73-F9CC7795CE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BFCDFE-08DA-146F-CD8F-952F235F3F5B}"/>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835026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E860-A46C-FD59-5A50-759678B78A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B2A5AA-700E-6DC2-B9FA-420DA5A9B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3887A6-052D-3868-17B6-9F4718516184}"/>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64336A1A-8883-AAB8-59DD-94A1B5C1E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570AA5-7C1E-C9AB-4A4B-7C985AACC7F8}"/>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3896516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7236B-90C6-9B65-9097-D967EE2F1F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DC6560-79D6-B8B2-90A3-149E2425B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EA0B0E-C94A-D4FF-9C8E-5B498D6984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E30D1B-788B-94D0-16CC-74C3305D3962}"/>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6" name="Footer Placeholder 5">
            <a:extLst>
              <a:ext uri="{FF2B5EF4-FFF2-40B4-BE49-F238E27FC236}">
                <a16:creationId xmlns:a16="http://schemas.microsoft.com/office/drawing/2014/main" id="{2333C7CA-E8F9-32B5-48AF-7608AE0652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6FF4BD-FDD7-26EB-5BE9-00EB91447A0A}"/>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422686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75A6-507D-17B6-496F-02A9991E0D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96A40E-BCC4-4C87-640F-34711ECE6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7C22A0-8D42-5AA6-72BE-2A5B32DDEE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0FD995-76D6-85EF-BF59-D0B9EA195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C1E92-AA72-2258-5F42-D770FA579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14B91F-8F64-81BD-3EFE-0AAD0E421B34}"/>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8" name="Footer Placeholder 7">
            <a:extLst>
              <a:ext uri="{FF2B5EF4-FFF2-40B4-BE49-F238E27FC236}">
                <a16:creationId xmlns:a16="http://schemas.microsoft.com/office/drawing/2014/main" id="{8E57BDF4-13B1-05B7-4DD4-72E6F7F049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F60816-FDA5-5F95-BE1C-8A4D7C53D204}"/>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302296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3C1A-159D-631E-AE2A-28EC2005C4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79E999-8141-4A30-00E3-E9940B565FA8}"/>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4" name="Footer Placeholder 3">
            <a:extLst>
              <a:ext uri="{FF2B5EF4-FFF2-40B4-BE49-F238E27FC236}">
                <a16:creationId xmlns:a16="http://schemas.microsoft.com/office/drawing/2014/main" id="{04518BB1-C453-C10C-6A97-B2DABDD83C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5F7D1-7C9D-8C23-900C-899825B9C4D5}"/>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110042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88B10-D7B5-AA82-FA5E-5B1E5591626B}"/>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3" name="Footer Placeholder 2">
            <a:extLst>
              <a:ext uri="{FF2B5EF4-FFF2-40B4-BE49-F238E27FC236}">
                <a16:creationId xmlns:a16="http://schemas.microsoft.com/office/drawing/2014/main" id="{13516F8D-DCEA-02B2-F436-F5FEFC31A7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7191E9-2DD8-F9FD-E643-46CEC0790D9D}"/>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306451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4695-DE36-FA94-8B8F-C5450B486B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7CA167-494C-7C34-5131-0B43B662D8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511771-2D12-6398-3DB4-E990BA46F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D5188-3769-5213-C398-D446D2D83E1E}"/>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6" name="Footer Placeholder 5">
            <a:extLst>
              <a:ext uri="{FF2B5EF4-FFF2-40B4-BE49-F238E27FC236}">
                <a16:creationId xmlns:a16="http://schemas.microsoft.com/office/drawing/2014/main" id="{CE2DE3A6-083B-380E-6120-B5507FA8B1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AB9025-A8A8-C880-7AB8-13A9E5E2A8E7}"/>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283377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7EB0-09B8-7C72-574E-DB0D1510E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4E0498-E83C-C37F-B52A-7112EDBDAC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181B16-AA68-11BE-9912-43533D3BD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CF8C6-20F9-D1C4-CA38-927D5E002004}"/>
              </a:ext>
            </a:extLst>
          </p:cNvPr>
          <p:cNvSpPr>
            <a:spLocks noGrp="1"/>
          </p:cNvSpPr>
          <p:nvPr>
            <p:ph type="dt" sz="half" idx="10"/>
          </p:nvPr>
        </p:nvSpPr>
        <p:spPr/>
        <p:txBody>
          <a:bodyPr/>
          <a:lstStyle/>
          <a:p>
            <a:fld id="{29B3AD21-5C3B-42B4-BE9E-71D399A1A980}" type="datetimeFigureOut">
              <a:rPr lang="en-IN" smtClean="0"/>
              <a:t>17-04-2024</a:t>
            </a:fld>
            <a:endParaRPr lang="en-IN"/>
          </a:p>
        </p:txBody>
      </p:sp>
      <p:sp>
        <p:nvSpPr>
          <p:cNvPr id="6" name="Footer Placeholder 5">
            <a:extLst>
              <a:ext uri="{FF2B5EF4-FFF2-40B4-BE49-F238E27FC236}">
                <a16:creationId xmlns:a16="http://schemas.microsoft.com/office/drawing/2014/main" id="{B8E8085F-38AD-2417-7551-814622913C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395AB4-12B7-26D2-E9C8-FDD1390DB1F7}"/>
              </a:ext>
            </a:extLst>
          </p:cNvPr>
          <p:cNvSpPr>
            <a:spLocks noGrp="1"/>
          </p:cNvSpPr>
          <p:nvPr>
            <p:ph type="sldNum" sz="quarter" idx="12"/>
          </p:nvPr>
        </p:nvSpPr>
        <p:spPr/>
        <p:txBody>
          <a:bodyPr/>
          <a:lstStyle/>
          <a:p>
            <a:fld id="{58972BB0-E9E9-48FF-8903-104FDC1C23DF}" type="slidenum">
              <a:rPr lang="en-IN" smtClean="0"/>
              <a:t>‹#›</a:t>
            </a:fld>
            <a:endParaRPr lang="en-IN"/>
          </a:p>
        </p:txBody>
      </p:sp>
    </p:spTree>
    <p:extLst>
      <p:ext uri="{BB962C8B-B14F-4D97-AF65-F5344CB8AC3E}">
        <p14:creationId xmlns:p14="http://schemas.microsoft.com/office/powerpoint/2010/main" val="337117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F2BFF-CFCF-0FE1-6579-0F0423AE1922}"/>
              </a:ext>
            </a:extLst>
          </p:cNvPr>
          <p:cNvSpPr>
            <a:spLocks noGrp="1"/>
          </p:cNvSpPr>
          <p:nvPr>
            <p:ph type="title"/>
          </p:nvPr>
        </p:nvSpPr>
        <p:spPr>
          <a:xfrm>
            <a:off x="838200" y="365125"/>
            <a:ext cx="8838063" cy="1325563"/>
          </a:xfrm>
          <a:prstGeom prst="rect">
            <a:avLst/>
          </a:prstGeom>
          <a:solidFill>
            <a:srgbClr val="FFFFCC"/>
          </a:solidFill>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830BBE7E-D630-B3F7-FAA1-4EB43CEC3F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BC6285A-A3D4-B113-A898-417675E0A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AD21-5C3B-42B4-BE9E-71D399A1A980}" type="datetimeFigureOut">
              <a:rPr lang="en-IN" smtClean="0"/>
              <a:t>17-04-2024</a:t>
            </a:fld>
            <a:endParaRPr lang="en-IN"/>
          </a:p>
        </p:txBody>
      </p:sp>
      <p:sp>
        <p:nvSpPr>
          <p:cNvPr id="5" name="Footer Placeholder 4">
            <a:extLst>
              <a:ext uri="{FF2B5EF4-FFF2-40B4-BE49-F238E27FC236}">
                <a16:creationId xmlns:a16="http://schemas.microsoft.com/office/drawing/2014/main" id="{C153056F-E00E-B381-7117-FA4D4DF08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21CSE251T – Digital Image Processing</a:t>
            </a:r>
          </a:p>
        </p:txBody>
      </p:sp>
      <p:sp>
        <p:nvSpPr>
          <p:cNvPr id="6" name="Slide Number Placeholder 5">
            <a:extLst>
              <a:ext uri="{FF2B5EF4-FFF2-40B4-BE49-F238E27FC236}">
                <a16:creationId xmlns:a16="http://schemas.microsoft.com/office/drawing/2014/main" id="{8B17BD22-629A-452C-0E54-E6E52BE91C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72BB0-E9E9-48FF-8903-104FDC1C23DF}" type="slidenum">
              <a:rPr lang="en-IN" smtClean="0"/>
              <a:t>‹#›</a:t>
            </a:fld>
            <a:endParaRPr lang="en-IN" dirty="0"/>
          </a:p>
        </p:txBody>
      </p:sp>
      <p:pic>
        <p:nvPicPr>
          <p:cNvPr id="7" name="Google Shape;95;p1" descr="pngfind.com-kingpin-png-4152286 (1).png">
            <a:extLst>
              <a:ext uri="{FF2B5EF4-FFF2-40B4-BE49-F238E27FC236}">
                <a16:creationId xmlns:a16="http://schemas.microsoft.com/office/drawing/2014/main" id="{002AE1CB-85C0-A663-A1B9-0CC5C683D07E}"/>
              </a:ext>
            </a:extLst>
          </p:cNvPr>
          <p:cNvPicPr preferRelativeResize="0"/>
          <p:nvPr userDrawn="1"/>
        </p:nvPicPr>
        <p:blipFill rotWithShape="1">
          <a:blip r:embed="rId14">
            <a:alphaModFix/>
          </a:blip>
          <a:srcRect/>
          <a:stretch/>
        </p:blipFill>
        <p:spPr>
          <a:xfrm>
            <a:off x="9782379" y="365125"/>
            <a:ext cx="2137804" cy="784620"/>
          </a:xfrm>
          <a:prstGeom prst="rect">
            <a:avLst/>
          </a:prstGeom>
          <a:noFill/>
          <a:ln>
            <a:noFill/>
          </a:ln>
        </p:spPr>
      </p:pic>
    </p:spTree>
    <p:extLst>
      <p:ext uri="{BB962C8B-B14F-4D97-AF65-F5344CB8AC3E}">
        <p14:creationId xmlns:p14="http://schemas.microsoft.com/office/powerpoint/2010/main" val="2811023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00008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008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8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8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8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8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E1A1-2AA0-8D3F-47DB-E488BC6B09C1}"/>
              </a:ext>
            </a:extLst>
          </p:cNvPr>
          <p:cNvSpPr>
            <a:spLocks noGrp="1"/>
          </p:cNvSpPr>
          <p:nvPr>
            <p:ph type="ctrTitle"/>
          </p:nvPr>
        </p:nvSpPr>
        <p:spPr>
          <a:xfrm>
            <a:off x="1524000" y="1122363"/>
            <a:ext cx="9144000" cy="2146276"/>
          </a:xfrm>
        </p:spPr>
        <p:txBody>
          <a:bodyPr>
            <a:normAutofit fontScale="90000"/>
          </a:bodyPr>
          <a:lstStyle/>
          <a:p>
            <a:r>
              <a:rPr lang="en-IN" dirty="0"/>
              <a:t>21CSE251T – Digital Image Processing</a:t>
            </a:r>
            <a:br>
              <a:rPr lang="en-IN" dirty="0"/>
            </a:br>
            <a:br>
              <a:rPr lang="en-IN" dirty="0"/>
            </a:br>
            <a:r>
              <a:rPr lang="en-IN" dirty="0"/>
              <a:t>Unit IV</a:t>
            </a:r>
            <a:br>
              <a:rPr lang="en-IN" dirty="0"/>
            </a:br>
            <a:endParaRPr lang="en-IN" dirty="0"/>
          </a:p>
        </p:txBody>
      </p:sp>
      <p:sp>
        <p:nvSpPr>
          <p:cNvPr id="3" name="Subtitle 2">
            <a:extLst>
              <a:ext uri="{FF2B5EF4-FFF2-40B4-BE49-F238E27FC236}">
                <a16:creationId xmlns:a16="http://schemas.microsoft.com/office/drawing/2014/main" id="{433A3F43-14DE-FD8C-92B1-028001B8FEAA}"/>
              </a:ext>
            </a:extLst>
          </p:cNvPr>
          <p:cNvSpPr>
            <a:spLocks noGrp="1"/>
          </p:cNvSpPr>
          <p:nvPr>
            <p:ph type="subTitle" idx="1"/>
          </p:nvPr>
        </p:nvSpPr>
        <p:spPr>
          <a:xfrm>
            <a:off x="1524000" y="3589361"/>
            <a:ext cx="9144000" cy="1668439"/>
          </a:xfrm>
        </p:spPr>
        <p:txBody>
          <a:bodyPr>
            <a:normAutofit/>
          </a:bodyPr>
          <a:lstStyle/>
          <a:p>
            <a:r>
              <a:rPr lang="en-IN" sz="4000" dirty="0"/>
              <a:t>Concepts on Image Segmentation</a:t>
            </a:r>
          </a:p>
        </p:txBody>
      </p:sp>
    </p:spTree>
    <p:extLst>
      <p:ext uri="{BB962C8B-B14F-4D97-AF65-F5344CB8AC3E}">
        <p14:creationId xmlns:p14="http://schemas.microsoft.com/office/powerpoint/2010/main" val="226698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81F6-79C4-082F-376F-8B71D16A8F0F}"/>
              </a:ext>
            </a:extLst>
          </p:cNvPr>
          <p:cNvSpPr>
            <a:spLocks noGrp="1"/>
          </p:cNvSpPr>
          <p:nvPr>
            <p:ph type="ctrTitle"/>
          </p:nvPr>
        </p:nvSpPr>
        <p:spPr>
          <a:xfrm>
            <a:off x="1524000" y="2313130"/>
            <a:ext cx="9144000" cy="1115870"/>
          </a:xfrm>
        </p:spPr>
        <p:txBody>
          <a:bodyPr/>
          <a:lstStyle/>
          <a:p>
            <a:r>
              <a:rPr lang="en-IN" dirty="0"/>
              <a:t>Feature Extraction</a:t>
            </a:r>
          </a:p>
        </p:txBody>
      </p:sp>
    </p:spTree>
    <p:extLst>
      <p:ext uri="{BB962C8B-B14F-4D97-AF65-F5344CB8AC3E}">
        <p14:creationId xmlns:p14="http://schemas.microsoft.com/office/powerpoint/2010/main" val="33957409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28A91E1-9429-17E4-E52C-68418A7B18E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6DFF71A-00DD-477A-A63D-29F352DCD4B0}" type="slidenum">
              <a:rPr lang="en-US" altLang="en-US">
                <a:latin typeface="Arial" panose="020B0604020202020204" pitchFamily="34" charset="0"/>
              </a:rPr>
              <a:pPr/>
              <a:t>100</a:t>
            </a:fld>
            <a:endParaRPr lang="en-US" altLang="en-US">
              <a:latin typeface="Arial" panose="020B0604020202020204" pitchFamily="34" charset="0"/>
            </a:endParaRPr>
          </a:p>
        </p:txBody>
      </p:sp>
      <p:sp>
        <p:nvSpPr>
          <p:cNvPr id="77827" name="Rectangle 3">
            <a:extLst>
              <a:ext uri="{FF2B5EF4-FFF2-40B4-BE49-F238E27FC236}">
                <a16:creationId xmlns:a16="http://schemas.microsoft.com/office/drawing/2014/main" id="{D8096E73-AFF9-EFB1-A346-E476E86817B9}"/>
              </a:ext>
            </a:extLst>
          </p:cNvPr>
          <p:cNvSpPr>
            <a:spLocks noGrp="1" noChangeArrowheads="1"/>
          </p:cNvSpPr>
          <p:nvPr>
            <p:ph type="body" idx="1"/>
          </p:nvPr>
        </p:nvSpPr>
        <p:spPr>
          <a:xfrm>
            <a:off x="908180" y="230155"/>
            <a:ext cx="8229600" cy="5791200"/>
          </a:xfrm>
        </p:spPr>
        <p:txBody>
          <a:bodyPr/>
          <a:lstStyle/>
          <a:p>
            <a:pPr algn="just" eaLnBrk="1" hangingPunct="1">
              <a:lnSpc>
                <a:spcPct val="90000"/>
              </a:lnSpc>
              <a:buClr>
                <a:schemeClr val="tx1"/>
              </a:buClr>
              <a:buFont typeface="Wingdings" panose="05000000000000000000" pitchFamily="2" charset="2"/>
              <a:buChar char="ü"/>
              <a:defRPr/>
            </a:pPr>
            <a:r>
              <a:rPr lang="en-US" altLang="en-US" i="1" dirty="0">
                <a:latin typeface="Arial" panose="020B0604020202020204" pitchFamily="34" charset="0"/>
              </a:rPr>
              <a:t>Information theory</a:t>
            </a:r>
            <a:r>
              <a:rPr lang="en-US" altLang="en-US" dirty="0">
                <a:latin typeface="Arial" panose="020B0604020202020204" pitchFamily="34" charset="0"/>
              </a:rPr>
              <a:t> defines information based on the probability of an event, knowledge of an unlikely event has more information than knowledge of a likely event</a:t>
            </a: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For example:</a:t>
            </a:r>
          </a:p>
          <a:p>
            <a:pPr algn="just" eaLnBrk="1" hangingPunct="1">
              <a:lnSpc>
                <a:spcPct val="90000"/>
              </a:lnSpc>
              <a:buClr>
                <a:schemeClr val="tx1"/>
              </a:buClr>
              <a:buFontTx/>
              <a:buChar char="•"/>
              <a:defRPr/>
            </a:pPr>
            <a:r>
              <a:rPr lang="en-US" altLang="en-US" dirty="0">
                <a:latin typeface="Arial" panose="020B0604020202020204" pitchFamily="34" charset="0"/>
              </a:rPr>
              <a:t>The earth will continue to revolve around the sun; little information, 100% probability</a:t>
            </a:r>
          </a:p>
          <a:p>
            <a:pPr algn="just" eaLnBrk="1" hangingPunct="1">
              <a:lnSpc>
                <a:spcPct val="90000"/>
              </a:lnSpc>
              <a:buClr>
                <a:schemeClr val="tx1"/>
              </a:buClr>
              <a:buFontTx/>
              <a:buChar char="•"/>
              <a:defRPr/>
            </a:pPr>
            <a:r>
              <a:rPr lang="en-US" altLang="en-US" dirty="0">
                <a:latin typeface="Arial" panose="020B0604020202020204" pitchFamily="34" charset="0"/>
              </a:rPr>
              <a:t>An earthquake will occur tomorrow; more info. Less than 100% probability</a:t>
            </a:r>
          </a:p>
          <a:p>
            <a:pPr algn="just" eaLnBrk="1" hangingPunct="1">
              <a:lnSpc>
                <a:spcPct val="90000"/>
              </a:lnSpc>
              <a:buClr>
                <a:schemeClr val="tx1"/>
              </a:buClr>
              <a:buFontTx/>
              <a:buChar char="•"/>
              <a:defRPr/>
            </a:pPr>
            <a:r>
              <a:rPr lang="en-US" altLang="en-US" dirty="0">
                <a:latin typeface="Arial" panose="020B0604020202020204" pitchFamily="34" charset="0"/>
              </a:rPr>
              <a:t>A matter transporter will be invented in the next 10 years; highly unlikely – low probability, high information content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46B3A00-11EE-91A3-C9FD-9BC267D61CCA}"/>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3717B3D-B016-4BEC-9682-9934BB2F5559}" type="slidenum">
              <a:rPr lang="en-US" altLang="en-US">
                <a:latin typeface="Arial" panose="020B0604020202020204" pitchFamily="34" charset="0"/>
              </a:rPr>
              <a:pPr/>
              <a:t>101</a:t>
            </a:fld>
            <a:endParaRPr lang="en-US" altLang="en-US">
              <a:latin typeface="Arial" panose="020B0604020202020204" pitchFamily="34" charset="0"/>
            </a:endParaRPr>
          </a:p>
        </p:txBody>
      </p:sp>
      <p:sp>
        <p:nvSpPr>
          <p:cNvPr id="78851" name="Rectangle 3">
            <a:extLst>
              <a:ext uri="{FF2B5EF4-FFF2-40B4-BE49-F238E27FC236}">
                <a16:creationId xmlns:a16="http://schemas.microsoft.com/office/drawing/2014/main" id="{077465D8-E18C-3851-E28D-A8E7B4F229EB}"/>
              </a:ext>
            </a:extLst>
          </p:cNvPr>
          <p:cNvSpPr>
            <a:spLocks noGrp="1" noChangeArrowheads="1"/>
          </p:cNvSpPr>
          <p:nvPr>
            <p:ph type="body" idx="1"/>
          </p:nvPr>
        </p:nvSpPr>
        <p:spPr>
          <a:xfrm>
            <a:off x="992156" y="332792"/>
            <a:ext cx="8229600" cy="5791200"/>
          </a:xfrm>
        </p:spPr>
        <p:txBody>
          <a:bodyPr/>
          <a:lstStyle/>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This perspective on information is the</a:t>
            </a:r>
            <a:r>
              <a:rPr lang="en-US" altLang="en-US" i="1" dirty="0">
                <a:latin typeface="Arial" panose="020B0604020202020204" pitchFamily="34" charset="0"/>
              </a:rPr>
              <a:t> information theoretic definition</a:t>
            </a:r>
            <a:r>
              <a:rPr lang="en-US" altLang="en-US" dirty="0">
                <a:latin typeface="Arial" panose="020B0604020202020204" pitchFamily="34" charset="0"/>
              </a:rPr>
              <a:t> and should not be confused with our working definition that requires information in images to be useful, not simply novel </a:t>
            </a:r>
          </a:p>
          <a:p>
            <a:pPr algn="just" eaLnBrk="1" hangingPunct="1">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i="1" dirty="0">
                <a:latin typeface="Arial" panose="020B0604020202020204" pitchFamily="34" charset="0"/>
              </a:rPr>
              <a:t>Entropy</a:t>
            </a:r>
            <a:r>
              <a:rPr lang="en-US" altLang="en-US" dirty="0">
                <a:latin typeface="Arial" panose="020B0604020202020204" pitchFamily="34" charset="0"/>
              </a:rPr>
              <a:t> is the measurement of the average information in an image</a:t>
            </a:r>
            <a:r>
              <a:rPr lang="en-US" altLang="en-US" dirty="0"/>
              <a:t>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458BC9E-0DFE-4AF0-5CE6-C1602398378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2522619-126F-494C-A562-843187F3E4BE}" type="slidenum">
              <a:rPr lang="en-US" altLang="en-US">
                <a:latin typeface="Arial" panose="020B0604020202020204" pitchFamily="34" charset="0"/>
              </a:rPr>
              <a:pPr/>
              <a:t>102</a:t>
            </a:fld>
            <a:endParaRPr lang="en-US" altLang="en-US">
              <a:latin typeface="Arial" panose="020B0604020202020204" pitchFamily="34" charset="0"/>
            </a:endParaRPr>
          </a:p>
        </p:txBody>
      </p:sp>
      <p:sp>
        <p:nvSpPr>
          <p:cNvPr id="79875" name="Rectangle 3">
            <a:extLst>
              <a:ext uri="{FF2B5EF4-FFF2-40B4-BE49-F238E27FC236}">
                <a16:creationId xmlns:a16="http://schemas.microsoft.com/office/drawing/2014/main" id="{602450BD-A26D-CF94-25F0-3387758CAF29}"/>
              </a:ext>
            </a:extLst>
          </p:cNvPr>
          <p:cNvSpPr>
            <a:spLocks noGrp="1" noChangeArrowheads="1"/>
          </p:cNvSpPr>
          <p:nvPr>
            <p:ph type="body" idx="1"/>
          </p:nvPr>
        </p:nvSpPr>
        <p:spPr>
          <a:xfrm>
            <a:off x="1981200" y="457200"/>
            <a:ext cx="8229600" cy="56388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The entropy for an </a:t>
            </a:r>
            <a:r>
              <a:rPr lang="en-US" altLang="en-US" i="1">
                <a:latin typeface="Arial" panose="020B0604020202020204" pitchFamily="34" charset="0"/>
              </a:rPr>
              <a:t>N x N</a:t>
            </a:r>
            <a:r>
              <a:rPr lang="en-US" altLang="en-US">
                <a:latin typeface="Arial" panose="020B0604020202020204" pitchFamily="34" charset="0"/>
              </a:rPr>
              <a:t> image can be calculated by this equation:</a:t>
            </a:r>
          </a:p>
          <a:p>
            <a:pPr eaLnBrk="1" hangingPunct="1">
              <a:buClr>
                <a:schemeClr val="tx1"/>
              </a:buClr>
              <a:buFont typeface="Wingdings" panose="05000000000000000000" pitchFamily="2" charset="2"/>
              <a:buChar char="ü"/>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p:txBody>
      </p:sp>
      <p:pic>
        <p:nvPicPr>
          <p:cNvPr id="60421" name="Picture 4" descr="pg490">
            <a:extLst>
              <a:ext uri="{FF2B5EF4-FFF2-40B4-BE49-F238E27FC236}">
                <a16:creationId xmlns:a16="http://schemas.microsoft.com/office/drawing/2014/main" id="{358B1342-7B86-430C-6A45-4265E0F84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828800"/>
            <a:ext cx="777240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FBFC9E2-E894-09C8-5B8E-C423A03DE7E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3E9BC2D-3A44-4862-BE11-D9C2F750EBAD}" type="slidenum">
              <a:rPr lang="en-US" altLang="en-US">
                <a:latin typeface="Arial" panose="020B0604020202020204" pitchFamily="34" charset="0"/>
              </a:rPr>
              <a:pPr/>
              <a:t>103</a:t>
            </a:fld>
            <a:endParaRPr lang="en-US" altLang="en-US">
              <a:latin typeface="Arial" panose="020B0604020202020204" pitchFamily="34" charset="0"/>
            </a:endParaRPr>
          </a:p>
        </p:txBody>
      </p:sp>
      <p:sp>
        <p:nvSpPr>
          <p:cNvPr id="80899" name="Rectangle 3">
            <a:extLst>
              <a:ext uri="{FF2B5EF4-FFF2-40B4-BE49-F238E27FC236}">
                <a16:creationId xmlns:a16="http://schemas.microsoft.com/office/drawing/2014/main" id="{27C22EBC-A4B7-61B1-080B-3C14A7ED7A02}"/>
              </a:ext>
            </a:extLst>
          </p:cNvPr>
          <p:cNvSpPr>
            <a:spLocks noGrp="1" noChangeArrowheads="1"/>
          </p:cNvSpPr>
          <p:nvPr>
            <p:ph type="body" idx="1"/>
          </p:nvPr>
        </p:nvSpPr>
        <p:spPr>
          <a:xfrm>
            <a:off x="777551" y="494522"/>
            <a:ext cx="8229600" cy="5638800"/>
          </a:xfrm>
        </p:spPr>
        <p:txBody>
          <a:bodyPr/>
          <a:lstStyle/>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This measure provides us with a theoretical minimum for the average number of bits per pixel that could be used to code the image</a:t>
            </a:r>
          </a:p>
          <a:p>
            <a:pPr algn="just" eaLnBrk="1" hangingPunct="1">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It can also be used as a metric for judging the success of a coding scheme, as it is theoretically optimal</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0924AD-A568-74DB-381D-B57AE9F470FA}"/>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05D059F-9C3E-4898-A883-92F0DF608236}" type="slidenum">
              <a:rPr lang="en-US" altLang="en-US">
                <a:latin typeface="Arial" panose="020B0604020202020204" pitchFamily="34" charset="0"/>
              </a:rPr>
              <a:pPr/>
              <a:t>104</a:t>
            </a:fld>
            <a:endParaRPr lang="en-US" altLang="en-US">
              <a:latin typeface="Arial" panose="020B0604020202020204" pitchFamily="34" charset="0"/>
            </a:endParaRPr>
          </a:p>
        </p:txBody>
      </p:sp>
      <p:pic>
        <p:nvPicPr>
          <p:cNvPr id="62468" name="Picture 4" descr="Ex10">
            <a:extLst>
              <a:ext uri="{FF2B5EF4-FFF2-40B4-BE49-F238E27FC236}">
                <a16:creationId xmlns:a16="http://schemas.microsoft.com/office/drawing/2014/main" id="{E33E3F51-433E-C726-8411-11299058A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57200"/>
            <a:ext cx="81534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9662EFC-F5C0-72A3-B692-1938BF84653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17D3830-29A4-46B6-9DEA-6EC505AA6E8B}" type="slidenum">
              <a:rPr lang="en-US" altLang="en-US">
                <a:latin typeface="Arial" panose="020B0604020202020204" pitchFamily="34" charset="0"/>
              </a:rPr>
              <a:pPr/>
              <a:t>105</a:t>
            </a:fld>
            <a:endParaRPr lang="en-US" altLang="en-US">
              <a:latin typeface="Arial" panose="020B0604020202020204" pitchFamily="34" charset="0"/>
            </a:endParaRPr>
          </a:p>
        </p:txBody>
      </p:sp>
      <p:sp>
        <p:nvSpPr>
          <p:cNvPr id="83971" name="Rectangle 3">
            <a:extLst>
              <a:ext uri="{FF2B5EF4-FFF2-40B4-BE49-F238E27FC236}">
                <a16:creationId xmlns:a16="http://schemas.microsoft.com/office/drawing/2014/main" id="{6BDAB446-3A00-ABBE-5771-E6EE9C041CB8}"/>
              </a:ext>
            </a:extLst>
          </p:cNvPr>
          <p:cNvSpPr>
            <a:spLocks noGrp="1" noChangeArrowheads="1"/>
          </p:cNvSpPr>
          <p:nvPr>
            <p:ph type="body" idx="1"/>
          </p:nvPr>
        </p:nvSpPr>
        <p:spPr>
          <a:xfrm>
            <a:off x="1981200" y="381000"/>
            <a:ext cx="8229600" cy="5715000"/>
          </a:xfrm>
        </p:spPr>
        <p:txBody>
          <a:bodyPr/>
          <a:lstStyle/>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p:txBody>
      </p:sp>
      <p:pic>
        <p:nvPicPr>
          <p:cNvPr id="63493" name="Picture 4" descr="Ex10">
            <a:extLst>
              <a:ext uri="{FF2B5EF4-FFF2-40B4-BE49-F238E27FC236}">
                <a16:creationId xmlns:a16="http://schemas.microsoft.com/office/drawing/2014/main" id="{C8AE761B-402F-66E5-77CE-81B11F00C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33400"/>
            <a:ext cx="822960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112C64A-043E-2404-430E-8B71B36756F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DF0945F-3D7C-4D39-A384-577494822847}" type="slidenum">
              <a:rPr lang="en-US" altLang="en-US">
                <a:latin typeface="Arial" panose="020B0604020202020204" pitchFamily="34" charset="0"/>
              </a:rPr>
              <a:pPr/>
              <a:t>106</a:t>
            </a:fld>
            <a:endParaRPr lang="en-US" altLang="en-US">
              <a:latin typeface="Arial" panose="020B0604020202020204" pitchFamily="34" charset="0"/>
            </a:endParaRPr>
          </a:p>
        </p:txBody>
      </p:sp>
      <p:sp>
        <p:nvSpPr>
          <p:cNvPr id="84995" name="Rectangle 3">
            <a:extLst>
              <a:ext uri="{FF2B5EF4-FFF2-40B4-BE49-F238E27FC236}">
                <a16:creationId xmlns:a16="http://schemas.microsoft.com/office/drawing/2014/main" id="{CF91B7F9-C587-E3A0-3CD4-FBA02D0E50A8}"/>
              </a:ext>
            </a:extLst>
          </p:cNvPr>
          <p:cNvSpPr>
            <a:spLocks noGrp="1" noChangeArrowheads="1"/>
          </p:cNvSpPr>
          <p:nvPr>
            <p:ph type="body" idx="1"/>
          </p:nvPr>
        </p:nvSpPr>
        <p:spPr>
          <a:xfrm>
            <a:off x="1981200" y="381000"/>
            <a:ext cx="8229600" cy="5715000"/>
          </a:xfrm>
        </p:spPr>
        <p:txBody>
          <a:bodyPr/>
          <a:lstStyle/>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The two preceding examples (10.2.1 and 10.2.2) illustrate the range of the entropy:</a:t>
            </a:r>
          </a:p>
          <a:p>
            <a:pPr eaLnBrk="1" hangingPunct="1">
              <a:lnSpc>
                <a:spcPct val="90000"/>
              </a:lnSpc>
              <a:buClr>
                <a:schemeClr val="tx1"/>
              </a:buClr>
              <a:buFont typeface="Wingdings" panose="05000000000000000000" pitchFamily="2" charset="2"/>
              <a:buNone/>
              <a:defRPr/>
            </a:pPr>
            <a:endParaRPr lang="en-US" altLang="en-US">
              <a:latin typeface="Arial" panose="020B0604020202020204" pitchFamily="34" charset="0"/>
            </a:endParaRPr>
          </a:p>
          <a:p>
            <a:pPr eaLnBrk="1" hangingPunct="1">
              <a:lnSpc>
                <a:spcPct val="90000"/>
              </a:lnSpc>
              <a:buClr>
                <a:schemeClr val="tx1"/>
              </a:buClr>
              <a:buFont typeface="Wingdings" panose="05000000000000000000" pitchFamily="2" charset="2"/>
              <a:buNone/>
              <a:defRPr/>
            </a:pPr>
            <a:endParaRPr lang="en-US" altLang="en-US">
              <a:latin typeface="Arial" panose="020B0604020202020204" pitchFamily="34" charset="0"/>
            </a:endParaRPr>
          </a:p>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The examples also illustrate the information theory perspective regarding information and randomness </a:t>
            </a:r>
          </a:p>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The more randomness that exists in an image, the more evenly distributed the gray levels, and more bits per pixel are required to represent the data </a:t>
            </a:r>
          </a:p>
        </p:txBody>
      </p:sp>
      <p:pic>
        <p:nvPicPr>
          <p:cNvPr id="64517" name="Picture 4" descr="pg491">
            <a:extLst>
              <a:ext uri="{FF2B5EF4-FFF2-40B4-BE49-F238E27FC236}">
                <a16:creationId xmlns:a16="http://schemas.microsoft.com/office/drawing/2014/main" id="{58470596-5693-3A3D-C7E8-DAE470F76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24001"/>
            <a:ext cx="3429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05F214F0-901C-1506-239E-EA39AA79D63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CD0F7F6-EE51-435A-9A7B-133771EBE853}" type="slidenum">
              <a:rPr lang="en-US" altLang="en-US">
                <a:latin typeface="Arial" panose="020B0604020202020204" pitchFamily="34" charset="0"/>
              </a:rPr>
              <a:pPr/>
              <a:t>107</a:t>
            </a:fld>
            <a:endParaRPr lang="en-US" altLang="en-US">
              <a:latin typeface="Arial" panose="020B0604020202020204" pitchFamily="34" charset="0"/>
            </a:endParaRPr>
          </a:p>
        </p:txBody>
      </p:sp>
      <p:sp>
        <p:nvSpPr>
          <p:cNvPr id="65540" name="Text Box 2">
            <a:extLst>
              <a:ext uri="{FF2B5EF4-FFF2-40B4-BE49-F238E27FC236}">
                <a16:creationId xmlns:a16="http://schemas.microsoft.com/office/drawing/2014/main" id="{42ED6C4B-97E8-EA90-580A-757552B5C23B}"/>
              </a:ext>
            </a:extLst>
          </p:cNvPr>
          <p:cNvSpPr txBox="1">
            <a:spLocks noChangeArrowheads="1"/>
          </p:cNvSpPr>
          <p:nvPr/>
        </p:nvSpPr>
        <p:spPr bwMode="auto">
          <a:xfrm>
            <a:off x="4267201" y="381001"/>
            <a:ext cx="3706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800">
                <a:latin typeface="Arial" panose="020B0604020202020204" pitchFamily="34" charset="0"/>
                <a:cs typeface="Times New Roman" panose="02020603050405020304" pitchFamily="18" charset="0"/>
              </a:rPr>
              <a:t>Figure 10.2-1 Entropy</a:t>
            </a:r>
            <a:r>
              <a:rPr lang="en-US" altLang="en-US" sz="2400">
                <a:latin typeface="Times New Roman" panose="02020603050405020304" pitchFamily="18" charset="0"/>
              </a:rPr>
              <a:t> </a:t>
            </a:r>
          </a:p>
        </p:txBody>
      </p:sp>
      <p:sp>
        <p:nvSpPr>
          <p:cNvPr id="65541" name="Rectangle 3">
            <a:extLst>
              <a:ext uri="{FF2B5EF4-FFF2-40B4-BE49-F238E27FC236}">
                <a16:creationId xmlns:a16="http://schemas.microsoft.com/office/drawing/2014/main" id="{1151831F-50F7-4AB5-A51E-223034FB5732}"/>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5542" name="Picture 4" descr="Fig10">
            <a:extLst>
              <a:ext uri="{FF2B5EF4-FFF2-40B4-BE49-F238E27FC236}">
                <a16:creationId xmlns:a16="http://schemas.microsoft.com/office/drawing/2014/main" id="{9F42728E-5D90-473E-7D07-D850CAAD5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192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Rectangle 5">
            <a:extLst>
              <a:ext uri="{FF2B5EF4-FFF2-40B4-BE49-F238E27FC236}">
                <a16:creationId xmlns:a16="http://schemas.microsoft.com/office/drawing/2014/main" id="{3FD738DF-9C87-708C-D3AB-FC2B30C9DAD5}"/>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5544" name="Picture 6" descr="Fig10">
            <a:extLst>
              <a:ext uri="{FF2B5EF4-FFF2-40B4-BE49-F238E27FC236}">
                <a16:creationId xmlns:a16="http://schemas.microsoft.com/office/drawing/2014/main" id="{B705B629-630B-2A48-FFAC-B40B728A8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2004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Rectangle 7">
            <a:extLst>
              <a:ext uri="{FF2B5EF4-FFF2-40B4-BE49-F238E27FC236}">
                <a16:creationId xmlns:a16="http://schemas.microsoft.com/office/drawing/2014/main" id="{7281516C-5D0C-FB92-D16F-1BDEC6B47E19}"/>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5546" name="Picture 8" descr="Fig10">
            <a:extLst>
              <a:ext uri="{FF2B5EF4-FFF2-40B4-BE49-F238E27FC236}">
                <a16:creationId xmlns:a16="http://schemas.microsoft.com/office/drawing/2014/main" id="{88542A63-D10C-4CB4-53C1-F252FACE5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2192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Text Box 9">
            <a:extLst>
              <a:ext uri="{FF2B5EF4-FFF2-40B4-BE49-F238E27FC236}">
                <a16:creationId xmlns:a16="http://schemas.microsoft.com/office/drawing/2014/main" id="{7E15014C-4007-E255-7D3A-48BB07F7E2FF}"/>
              </a:ext>
            </a:extLst>
          </p:cNvPr>
          <p:cNvSpPr txBox="1">
            <a:spLocks noChangeArrowheads="1"/>
          </p:cNvSpPr>
          <p:nvPr/>
        </p:nvSpPr>
        <p:spPr bwMode="auto">
          <a:xfrm>
            <a:off x="7391401" y="3657601"/>
            <a:ext cx="3057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c) Image after binary threshold, </a:t>
            </a:r>
          </a:p>
          <a:p>
            <a:pPr eaLnBrk="1" hangingPunct="1"/>
            <a:r>
              <a:rPr lang="en-US" altLang="en-US" sz="1600">
                <a:latin typeface="Arial" panose="020B0604020202020204" pitchFamily="34" charset="0"/>
                <a:cs typeface="Times New Roman" panose="02020603050405020304" pitchFamily="18" charset="0"/>
              </a:rPr>
              <a:t>     entropy = 0.976 </a:t>
            </a:r>
            <a:r>
              <a:rPr lang="en-US" altLang="en-US" sz="1600" i="1">
                <a:latin typeface="Arial" panose="020B0604020202020204" pitchFamily="34" charset="0"/>
                <a:cs typeface="Times New Roman" panose="02020603050405020304" pitchFamily="18" charset="0"/>
              </a:rPr>
              <a:t>bpp</a:t>
            </a:r>
            <a:r>
              <a:rPr lang="en-US" altLang="en-US" sz="2400">
                <a:latin typeface="Times New Roman" panose="02020603050405020304" pitchFamily="18" charset="0"/>
                <a:cs typeface="Times New Roman" panose="02020603050405020304" pitchFamily="18" charset="0"/>
              </a:rPr>
              <a:t> </a:t>
            </a:r>
          </a:p>
        </p:txBody>
      </p:sp>
      <p:sp>
        <p:nvSpPr>
          <p:cNvPr id="65548" name="Text Box 10">
            <a:extLst>
              <a:ext uri="{FF2B5EF4-FFF2-40B4-BE49-F238E27FC236}">
                <a16:creationId xmlns:a16="http://schemas.microsoft.com/office/drawing/2014/main" id="{6CAC60B7-A30F-B0E9-5655-826F9D7E4F9F}"/>
              </a:ext>
            </a:extLst>
          </p:cNvPr>
          <p:cNvSpPr txBox="1">
            <a:spLocks noChangeArrowheads="1"/>
          </p:cNvSpPr>
          <p:nvPr/>
        </p:nvSpPr>
        <p:spPr bwMode="auto">
          <a:xfrm>
            <a:off x="2133601" y="3657601"/>
            <a:ext cx="22272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a:solidFill>
                  <a:schemeClr val="tx1"/>
                </a:solidFill>
                <a:latin typeface="Tahoma" panose="020B0604030504040204" pitchFamily="34" charset="0"/>
              </a:defRPr>
            </a:lvl1pPr>
            <a:lvl2pPr marL="914400" indent="-457200">
              <a:defRPr>
                <a:solidFill>
                  <a:schemeClr val="tx1"/>
                </a:solidFill>
                <a:latin typeface="Tahoma" panose="020B0604030504040204" pitchFamily="34" charset="0"/>
              </a:defRPr>
            </a:lvl2pPr>
            <a:lvl3pPr marL="1371600" indent="-457200">
              <a:defRPr>
                <a:solidFill>
                  <a:schemeClr val="tx1"/>
                </a:solidFill>
                <a:latin typeface="Tahoma" panose="020B0604030504040204" pitchFamily="34" charset="0"/>
              </a:defRPr>
            </a:lvl3pPr>
            <a:lvl4pPr marL="1828800" indent="-457200">
              <a:defRPr>
                <a:solidFill>
                  <a:schemeClr val="tx1"/>
                </a:solidFill>
                <a:latin typeface="Tahoma" panose="020B0604030504040204" pitchFamily="34" charset="0"/>
              </a:defRPr>
            </a:lvl4pPr>
            <a:lvl5pPr marL="2286000" indent="-457200">
              <a:defRPr>
                <a:solidFill>
                  <a:schemeClr val="tx1"/>
                </a:solidFill>
                <a:latin typeface="Tahoma" panose="020B0604030504040204" pitchFamily="34" charset="0"/>
              </a:defRPr>
            </a:lvl5pPr>
            <a:lvl6pPr marL="2743200" indent="-457200" eaLnBrk="0" fontAlgn="base" hangingPunct="0">
              <a:spcBef>
                <a:spcPct val="0"/>
              </a:spcBef>
              <a:spcAft>
                <a:spcPct val="0"/>
              </a:spcAft>
              <a:defRPr>
                <a:solidFill>
                  <a:schemeClr val="tx1"/>
                </a:solidFill>
                <a:latin typeface="Tahoma" panose="020B0604030504040204" pitchFamily="34" charset="0"/>
              </a:defRPr>
            </a:lvl6pPr>
            <a:lvl7pPr marL="3200400" indent="-457200" eaLnBrk="0" fontAlgn="base" hangingPunct="0">
              <a:spcBef>
                <a:spcPct val="0"/>
              </a:spcBef>
              <a:spcAft>
                <a:spcPct val="0"/>
              </a:spcAft>
              <a:defRPr>
                <a:solidFill>
                  <a:schemeClr val="tx1"/>
                </a:solidFill>
                <a:latin typeface="Tahoma" panose="020B0604030504040204" pitchFamily="34" charset="0"/>
              </a:defRPr>
            </a:lvl7pPr>
            <a:lvl8pPr marL="3657600" indent="-457200" eaLnBrk="0" fontAlgn="base" hangingPunct="0">
              <a:spcBef>
                <a:spcPct val="0"/>
              </a:spcBef>
              <a:spcAft>
                <a:spcPct val="0"/>
              </a:spcAft>
              <a:defRPr>
                <a:solidFill>
                  <a:schemeClr val="tx1"/>
                </a:solidFill>
                <a:latin typeface="Tahoma" panose="020B0604030504040204" pitchFamily="34" charset="0"/>
              </a:defRPr>
            </a:lvl8pPr>
            <a:lvl9pPr marL="4114800" indent="-4572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a) Original image, </a:t>
            </a:r>
          </a:p>
          <a:p>
            <a:pPr eaLnBrk="1" hangingPunct="1"/>
            <a:r>
              <a:rPr lang="en-US" altLang="en-US" sz="1600">
                <a:latin typeface="Arial" panose="020B0604020202020204" pitchFamily="34" charset="0"/>
                <a:cs typeface="Times New Roman" panose="02020603050405020304" pitchFamily="18" charset="0"/>
              </a:rPr>
              <a:t>    entropy = 7.032 </a:t>
            </a:r>
            <a:r>
              <a:rPr lang="en-US" altLang="en-US" sz="1600" i="1">
                <a:latin typeface="Arial" panose="020B0604020202020204" pitchFamily="34" charset="0"/>
                <a:cs typeface="Times New Roman" panose="02020603050405020304" pitchFamily="18" charset="0"/>
              </a:rPr>
              <a:t>bpp</a:t>
            </a:r>
          </a:p>
        </p:txBody>
      </p:sp>
      <p:sp>
        <p:nvSpPr>
          <p:cNvPr id="65549" name="Text Box 11">
            <a:extLst>
              <a:ext uri="{FF2B5EF4-FFF2-40B4-BE49-F238E27FC236}">
                <a16:creationId xmlns:a16="http://schemas.microsoft.com/office/drawing/2014/main" id="{6E7F797E-1932-EB6A-5EE4-6844A3C37D2D}"/>
              </a:ext>
            </a:extLst>
          </p:cNvPr>
          <p:cNvSpPr txBox="1">
            <a:spLocks noChangeArrowheads="1"/>
          </p:cNvSpPr>
          <p:nvPr/>
        </p:nvSpPr>
        <p:spPr bwMode="auto">
          <a:xfrm>
            <a:off x="4267200" y="5562601"/>
            <a:ext cx="41275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b) Image after local histogram equalization, </a:t>
            </a:r>
          </a:p>
          <a:p>
            <a:pPr eaLnBrk="1" hangingPunct="1"/>
            <a:r>
              <a:rPr lang="en-US" altLang="en-US" sz="1600">
                <a:latin typeface="Arial" panose="020B0604020202020204" pitchFamily="34" charset="0"/>
                <a:cs typeface="Times New Roman" panose="02020603050405020304" pitchFamily="18" charset="0"/>
              </a:rPr>
              <a:t>    block size 4, entropy = 4.348 </a:t>
            </a:r>
            <a:r>
              <a:rPr lang="en-US" altLang="en-US" sz="1600" i="1">
                <a:latin typeface="Arial" panose="020B0604020202020204" pitchFamily="34" charset="0"/>
                <a:cs typeface="Times New Roman" panose="02020603050405020304" pitchFamily="18" charset="0"/>
              </a:rPr>
              <a:t>bpp</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4FC95B6-204C-079D-3255-62B14FC0E55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86B4ABB-A2F8-4699-AFE4-76EC8FDAA653}" type="slidenum">
              <a:rPr lang="en-US" altLang="en-US">
                <a:latin typeface="Arial" panose="020B0604020202020204" pitchFamily="34" charset="0"/>
              </a:rPr>
              <a:pPr/>
              <a:t>108</a:t>
            </a:fld>
            <a:endParaRPr lang="en-US" altLang="en-US">
              <a:latin typeface="Arial" panose="020B0604020202020204" pitchFamily="34" charset="0"/>
            </a:endParaRPr>
          </a:p>
        </p:txBody>
      </p:sp>
      <p:sp>
        <p:nvSpPr>
          <p:cNvPr id="66564" name="Rectangle 2">
            <a:extLst>
              <a:ext uri="{FF2B5EF4-FFF2-40B4-BE49-F238E27FC236}">
                <a16:creationId xmlns:a16="http://schemas.microsoft.com/office/drawing/2014/main" id="{F29DB3AC-6380-85BE-660D-F0C6102A34DF}"/>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6565" name="Picture 3" descr="Fig10">
            <a:extLst>
              <a:ext uri="{FF2B5EF4-FFF2-40B4-BE49-F238E27FC236}">
                <a16:creationId xmlns:a16="http://schemas.microsoft.com/office/drawing/2014/main" id="{93DAE408-8D94-85BE-CC28-8EFADCD2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4">
            <a:extLst>
              <a:ext uri="{FF2B5EF4-FFF2-40B4-BE49-F238E27FC236}">
                <a16:creationId xmlns:a16="http://schemas.microsoft.com/office/drawing/2014/main" id="{07EB7BE8-C18B-B023-0052-8862CE106044}"/>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6567" name="Picture 5" descr="Fig10">
            <a:extLst>
              <a:ext uri="{FF2B5EF4-FFF2-40B4-BE49-F238E27FC236}">
                <a16:creationId xmlns:a16="http://schemas.microsoft.com/office/drawing/2014/main" id="{2388D5EC-C988-9EC6-1B3D-184D5BFE2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1242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Rectangle 6">
            <a:extLst>
              <a:ext uri="{FF2B5EF4-FFF2-40B4-BE49-F238E27FC236}">
                <a16:creationId xmlns:a16="http://schemas.microsoft.com/office/drawing/2014/main" id="{6288646F-0819-0079-A191-7DDC86AE316A}"/>
              </a:ext>
            </a:extLst>
          </p:cNvPr>
          <p:cNvSpPr>
            <a:spLocks noChangeArrowheads="1"/>
          </p:cNvSpPr>
          <p:nvPr/>
        </p:nvSpPr>
        <p:spPr bwMode="auto">
          <a:xfrm>
            <a:off x="4610100" y="19431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6569" name="Picture 7" descr="Fig10">
            <a:extLst>
              <a:ext uri="{FF2B5EF4-FFF2-40B4-BE49-F238E27FC236}">
                <a16:creationId xmlns:a16="http://schemas.microsoft.com/office/drawing/2014/main" id="{8102D457-41FE-65AC-7AB7-D3B03FBC4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2954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 Box 8">
            <a:extLst>
              <a:ext uri="{FF2B5EF4-FFF2-40B4-BE49-F238E27FC236}">
                <a16:creationId xmlns:a16="http://schemas.microsoft.com/office/drawing/2014/main" id="{1D239FAF-1565-F665-1661-6A6926308EF6}"/>
              </a:ext>
            </a:extLst>
          </p:cNvPr>
          <p:cNvSpPr txBox="1">
            <a:spLocks noChangeArrowheads="1"/>
          </p:cNvSpPr>
          <p:nvPr/>
        </p:nvSpPr>
        <p:spPr bwMode="auto">
          <a:xfrm>
            <a:off x="7566026" y="3505201"/>
            <a:ext cx="310197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f) Circle with a radius of 32, </a:t>
            </a:r>
          </a:p>
          <a:p>
            <a:pPr eaLnBrk="1" hangingPunct="1"/>
            <a:r>
              <a:rPr lang="en-US" altLang="en-US" sz="1600">
                <a:latin typeface="Arial" panose="020B0604020202020204" pitchFamily="34" charset="0"/>
                <a:cs typeface="Times New Roman" panose="02020603050405020304" pitchFamily="18" charset="0"/>
              </a:rPr>
              <a:t>    and a linear blur radius of 64, </a:t>
            </a:r>
          </a:p>
          <a:p>
            <a:pPr eaLnBrk="1" hangingPunct="1"/>
            <a:r>
              <a:rPr lang="en-US" altLang="en-US" sz="1600">
                <a:latin typeface="Arial" panose="020B0604020202020204" pitchFamily="34" charset="0"/>
                <a:cs typeface="Times New Roman" panose="02020603050405020304" pitchFamily="18" charset="0"/>
              </a:rPr>
              <a:t>    entropy = 2.030 </a:t>
            </a:r>
            <a:r>
              <a:rPr lang="en-US" altLang="en-US" sz="1600" i="1">
                <a:latin typeface="Arial" panose="020B0604020202020204" pitchFamily="34" charset="0"/>
                <a:cs typeface="Times New Roman" panose="02020603050405020304" pitchFamily="18" charset="0"/>
              </a:rPr>
              <a:t>bpp</a:t>
            </a:r>
            <a:endParaRPr lang="en-US" altLang="en-US" sz="1600">
              <a:latin typeface="Arial" panose="020B0604020202020204" pitchFamily="34" charset="0"/>
              <a:cs typeface="Times New Roman" panose="02020603050405020304" pitchFamily="18" charset="0"/>
            </a:endParaRPr>
          </a:p>
          <a:p>
            <a:pPr eaLnBrk="1" hangingPunct="1"/>
            <a:endParaRPr lang="en-US" altLang="en-US" sz="1600">
              <a:latin typeface="Arial" panose="020B0604020202020204" pitchFamily="34" charset="0"/>
            </a:endParaRPr>
          </a:p>
        </p:txBody>
      </p:sp>
      <p:sp>
        <p:nvSpPr>
          <p:cNvPr id="66571" name="Text Box 9">
            <a:extLst>
              <a:ext uri="{FF2B5EF4-FFF2-40B4-BE49-F238E27FC236}">
                <a16:creationId xmlns:a16="http://schemas.microsoft.com/office/drawing/2014/main" id="{ED94C7BF-5658-3BCB-EBF5-672674130A33}"/>
              </a:ext>
            </a:extLst>
          </p:cNvPr>
          <p:cNvSpPr txBox="1">
            <a:spLocks noChangeArrowheads="1"/>
          </p:cNvSpPr>
          <p:nvPr/>
        </p:nvSpPr>
        <p:spPr bwMode="auto">
          <a:xfrm>
            <a:off x="1905001" y="3505201"/>
            <a:ext cx="2760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d) Circle with a radius of 32, </a:t>
            </a:r>
          </a:p>
          <a:p>
            <a:pPr eaLnBrk="1" hangingPunct="1"/>
            <a:r>
              <a:rPr lang="en-US" altLang="en-US" sz="1600">
                <a:latin typeface="Arial" panose="020B0604020202020204" pitchFamily="34" charset="0"/>
                <a:cs typeface="Times New Roman" panose="02020603050405020304" pitchFamily="18" charset="0"/>
              </a:rPr>
              <a:t>    entropy = 0.283 </a:t>
            </a:r>
            <a:r>
              <a:rPr lang="en-US" altLang="en-US" sz="1600" i="1">
                <a:latin typeface="Arial" panose="020B0604020202020204" pitchFamily="34" charset="0"/>
                <a:cs typeface="Times New Roman" panose="02020603050405020304" pitchFamily="18" charset="0"/>
              </a:rPr>
              <a:t>bpp</a:t>
            </a:r>
          </a:p>
        </p:txBody>
      </p:sp>
      <p:sp>
        <p:nvSpPr>
          <p:cNvPr id="66572" name="Text Box 10">
            <a:extLst>
              <a:ext uri="{FF2B5EF4-FFF2-40B4-BE49-F238E27FC236}">
                <a16:creationId xmlns:a16="http://schemas.microsoft.com/office/drawing/2014/main" id="{6717D02F-B316-9845-1EA4-A483C4AEB143}"/>
              </a:ext>
            </a:extLst>
          </p:cNvPr>
          <p:cNvSpPr txBox="1">
            <a:spLocks noChangeArrowheads="1"/>
          </p:cNvSpPr>
          <p:nvPr/>
        </p:nvSpPr>
        <p:spPr bwMode="auto">
          <a:xfrm>
            <a:off x="4876801" y="5334001"/>
            <a:ext cx="2760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a:latin typeface="Arial" panose="020B0604020202020204" pitchFamily="34" charset="0"/>
                <a:cs typeface="Times New Roman" panose="02020603050405020304" pitchFamily="18" charset="0"/>
              </a:rPr>
              <a:t>e) Circle with a radius of 64, </a:t>
            </a:r>
          </a:p>
          <a:p>
            <a:pPr eaLnBrk="1" hangingPunct="1"/>
            <a:r>
              <a:rPr lang="en-US" altLang="en-US" sz="1600">
                <a:latin typeface="Arial" panose="020B0604020202020204" pitchFamily="34" charset="0"/>
                <a:cs typeface="Times New Roman" panose="02020603050405020304" pitchFamily="18" charset="0"/>
              </a:rPr>
              <a:t>    entropy = 0.716 </a:t>
            </a:r>
            <a:r>
              <a:rPr lang="en-US" altLang="en-US" sz="1600" i="1">
                <a:latin typeface="Arial" panose="020B0604020202020204" pitchFamily="34" charset="0"/>
                <a:cs typeface="Times New Roman" panose="02020603050405020304" pitchFamily="18" charset="0"/>
              </a:rPr>
              <a:t>bpp</a:t>
            </a:r>
          </a:p>
        </p:txBody>
      </p:sp>
      <p:sp>
        <p:nvSpPr>
          <p:cNvPr id="66573" name="Text Box 11">
            <a:extLst>
              <a:ext uri="{FF2B5EF4-FFF2-40B4-BE49-F238E27FC236}">
                <a16:creationId xmlns:a16="http://schemas.microsoft.com/office/drawing/2014/main" id="{127658FF-BBA9-3350-62B0-066969BF578D}"/>
              </a:ext>
            </a:extLst>
          </p:cNvPr>
          <p:cNvSpPr txBox="1">
            <a:spLocks noChangeArrowheads="1"/>
          </p:cNvSpPr>
          <p:nvPr/>
        </p:nvSpPr>
        <p:spPr bwMode="auto">
          <a:xfrm>
            <a:off x="3886200" y="381001"/>
            <a:ext cx="4922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800">
                <a:latin typeface="Arial" panose="020B0604020202020204" pitchFamily="34" charset="0"/>
                <a:cs typeface="Times New Roman" panose="02020603050405020304" pitchFamily="18" charset="0"/>
              </a:rPr>
              <a:t>Figure 10.2-1 Entropy (contd)</a:t>
            </a:r>
            <a:r>
              <a:rPr lang="en-US" altLang="en-US" sz="2400">
                <a:latin typeface="Arial" panose="020B0604020202020204" pitchFamily="34" charset="0"/>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8F84D8-1CDF-5034-F0E4-9CB61CA35C3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F9BE136-4162-425A-B462-33AD449DAD3E}" type="slidenum">
              <a:rPr lang="en-US" altLang="en-US">
                <a:latin typeface="Arial" panose="020B0604020202020204" pitchFamily="34" charset="0"/>
              </a:rPr>
              <a:pPr/>
              <a:t>109</a:t>
            </a:fld>
            <a:endParaRPr lang="en-US" altLang="en-US">
              <a:latin typeface="Arial" panose="020B0604020202020204" pitchFamily="34" charset="0"/>
            </a:endParaRPr>
          </a:p>
        </p:txBody>
      </p:sp>
      <p:sp>
        <p:nvSpPr>
          <p:cNvPr id="86019" name="Rectangle 3">
            <a:extLst>
              <a:ext uri="{FF2B5EF4-FFF2-40B4-BE49-F238E27FC236}">
                <a16:creationId xmlns:a16="http://schemas.microsoft.com/office/drawing/2014/main" id="{05DA6C62-E2EA-8411-6205-623332C05A18}"/>
              </a:ext>
            </a:extLst>
          </p:cNvPr>
          <p:cNvSpPr>
            <a:spLocks noGrp="1" noChangeArrowheads="1"/>
          </p:cNvSpPr>
          <p:nvPr>
            <p:ph type="body" idx="1"/>
          </p:nvPr>
        </p:nvSpPr>
        <p:spPr>
          <a:xfrm>
            <a:off x="1981200" y="381000"/>
            <a:ext cx="8229600" cy="57150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Figure 10.2.1 depicts that a minimum overall file size will be achieved if a smaller number of bits is used to code the most frequent gray levels </a:t>
            </a:r>
          </a:p>
          <a:p>
            <a:pPr eaLnBrk="1" hangingPunct="1">
              <a:buClr>
                <a:schemeClr val="tx1"/>
              </a:buClr>
              <a:buFont typeface="Wingdings" panose="05000000000000000000" pitchFamily="2" charset="2"/>
              <a:buChar char="ü"/>
              <a:defRPr/>
            </a:pPr>
            <a:r>
              <a:rPr lang="en-US" altLang="en-US">
                <a:latin typeface="Arial" panose="020B0604020202020204" pitchFamily="34" charset="0"/>
              </a:rPr>
              <a:t>Average number of bits per pixel (</a:t>
            </a:r>
            <a:r>
              <a:rPr lang="en-US" altLang="en-US" i="1">
                <a:latin typeface="Arial" panose="020B0604020202020204" pitchFamily="34" charset="0"/>
              </a:rPr>
              <a:t>L</a:t>
            </a:r>
            <a:r>
              <a:rPr lang="en-US" altLang="en-US">
                <a:latin typeface="Arial" panose="020B0604020202020204" pitchFamily="34" charset="0"/>
              </a:rPr>
              <a:t>ength) in a coder can be measured by the following equation:</a:t>
            </a:r>
          </a:p>
          <a:p>
            <a:pPr eaLnBrk="1" hangingPunct="1">
              <a:buClr>
                <a:schemeClr val="tx1"/>
              </a:buClr>
              <a:buFont typeface="Wingdings" panose="05000000000000000000" pitchFamily="2" charset="2"/>
              <a:buChar char="ü"/>
              <a:defRPr/>
            </a:pPr>
            <a:endParaRPr lang="en-US" altLang="en-US">
              <a:latin typeface="Arial" panose="020B0604020202020204" pitchFamily="34" charset="0"/>
            </a:endParaRPr>
          </a:p>
        </p:txBody>
      </p:sp>
      <p:pic>
        <p:nvPicPr>
          <p:cNvPr id="67589" name="Picture 4" descr="pg492">
            <a:extLst>
              <a:ext uri="{FF2B5EF4-FFF2-40B4-BE49-F238E27FC236}">
                <a16:creationId xmlns:a16="http://schemas.microsoft.com/office/drawing/2014/main" id="{9FFA53A1-7764-4E13-2E91-36E7ED30D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14800"/>
            <a:ext cx="70104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6E9-A46E-4956-060D-5FA114C55015}"/>
              </a:ext>
            </a:extLst>
          </p:cNvPr>
          <p:cNvSpPr>
            <a:spLocks noGrp="1"/>
          </p:cNvSpPr>
          <p:nvPr>
            <p:ph type="title"/>
          </p:nvPr>
        </p:nvSpPr>
        <p:spPr/>
        <p:txBody>
          <a:bodyPr/>
          <a:lstStyle/>
          <a:p>
            <a:r>
              <a:rPr lang="en-IN">
                <a:latin typeface="Cambria" panose="02040503050406030204" pitchFamily="18" charset="0"/>
                <a:ea typeface="Cambria" panose="02040503050406030204" pitchFamily="18" charset="0"/>
              </a:rPr>
              <a:t>Feature Extraction</a:t>
            </a:r>
          </a:p>
        </p:txBody>
      </p:sp>
      <p:sp>
        <p:nvSpPr>
          <p:cNvPr id="3" name="Content Placeholder 2">
            <a:extLst>
              <a:ext uri="{FF2B5EF4-FFF2-40B4-BE49-F238E27FC236}">
                <a16:creationId xmlns:a16="http://schemas.microsoft.com/office/drawing/2014/main" id="{F3CC7E6C-0D30-E199-BC6A-1BC3CADFF78D}"/>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Feature extraction is an essential step in many image processing and computer vision tasks, including image classification, object detection, segmentation, and recognition.</a:t>
            </a:r>
          </a:p>
          <a:p>
            <a:pPr algn="just"/>
            <a:r>
              <a:rPr lang="en-US" dirty="0">
                <a:latin typeface="Cambria" panose="02040503050406030204" pitchFamily="18" charset="0"/>
                <a:ea typeface="Cambria" panose="02040503050406030204" pitchFamily="18" charset="0"/>
              </a:rPr>
              <a:t>The purpose of an image feature is to </a:t>
            </a:r>
            <a:r>
              <a:rPr lang="en-US" dirty="0">
                <a:solidFill>
                  <a:srgbClr val="FF0000"/>
                </a:solidFill>
                <a:latin typeface="Cambria" panose="02040503050406030204" pitchFamily="18" charset="0"/>
                <a:ea typeface="Cambria" panose="02040503050406030204" pitchFamily="18" charset="0"/>
              </a:rPr>
              <a:t>describe the object in a meaningful manner</a:t>
            </a:r>
            <a:r>
              <a:rPr lang="en-US" dirty="0">
                <a:latin typeface="Cambria" panose="02040503050406030204" pitchFamily="18" charset="0"/>
                <a:ea typeface="Cambria" panose="02040503050406030204" pitchFamily="18" charset="0"/>
              </a:rPr>
              <a:t> so as to aid the recognition process and to help in the discrimination of these objects.</a:t>
            </a:r>
          </a:p>
        </p:txBody>
      </p:sp>
    </p:spTree>
    <p:extLst>
      <p:ext uri="{BB962C8B-B14F-4D97-AF65-F5344CB8AC3E}">
        <p14:creationId xmlns:p14="http://schemas.microsoft.com/office/powerpoint/2010/main" val="8132864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7FB1946-4689-7F37-9C15-6FCF593C35F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8B1C555-E48C-476A-821D-3EA8637CF371}" type="slidenum">
              <a:rPr lang="en-US" altLang="en-US">
                <a:latin typeface="Arial" panose="020B0604020202020204" pitchFamily="34" charset="0"/>
              </a:rPr>
              <a:pPr/>
              <a:t>110</a:t>
            </a:fld>
            <a:endParaRPr lang="en-US" altLang="en-US">
              <a:latin typeface="Arial" panose="020B0604020202020204" pitchFamily="34" charset="0"/>
            </a:endParaRPr>
          </a:p>
        </p:txBody>
      </p:sp>
      <p:sp>
        <p:nvSpPr>
          <p:cNvPr id="87043" name="Rectangle 3">
            <a:extLst>
              <a:ext uri="{FF2B5EF4-FFF2-40B4-BE49-F238E27FC236}">
                <a16:creationId xmlns:a16="http://schemas.microsoft.com/office/drawing/2014/main" id="{DDA69E91-BB19-0153-7A41-0E11F0CBF663}"/>
              </a:ext>
            </a:extLst>
          </p:cNvPr>
          <p:cNvSpPr>
            <a:spLocks noGrp="1" noChangeArrowheads="1"/>
          </p:cNvSpPr>
          <p:nvPr>
            <p:ph type="body" idx="1"/>
          </p:nvPr>
        </p:nvSpPr>
        <p:spPr>
          <a:xfrm>
            <a:off x="1981200" y="381000"/>
            <a:ext cx="8229600" cy="5715000"/>
          </a:xfrm>
        </p:spPr>
        <p:txBody>
          <a:bodyPr/>
          <a:lstStyle/>
          <a:p>
            <a:pPr eaLnBrk="1" hangingPunct="1">
              <a:lnSpc>
                <a:spcPct val="90000"/>
              </a:lnSpc>
              <a:buClr>
                <a:schemeClr val="tx1"/>
              </a:buClr>
              <a:buFont typeface="Wingdings" panose="05000000000000000000" pitchFamily="2" charset="2"/>
              <a:buChar char="ü"/>
              <a:defRPr/>
            </a:pPr>
            <a:r>
              <a:rPr lang="en-US" altLang="en-US" b="1">
                <a:latin typeface="Arial" panose="020B0604020202020204" pitchFamily="34" charset="0"/>
              </a:rPr>
              <a:t>Huffman Coding</a:t>
            </a:r>
            <a:r>
              <a:rPr lang="en-US" altLang="en-US">
                <a:latin typeface="Arial" panose="020B0604020202020204" pitchFamily="34" charset="0"/>
              </a:rPr>
              <a:t> </a:t>
            </a:r>
          </a:p>
          <a:p>
            <a:pPr eaLnBrk="1" hangingPunct="1">
              <a:lnSpc>
                <a:spcPct val="90000"/>
              </a:lnSpc>
              <a:buClr>
                <a:schemeClr val="tx1"/>
              </a:buClr>
              <a:buFont typeface="Wingdings" panose="05000000000000000000" pitchFamily="2" charset="2"/>
              <a:buNone/>
              <a:defRPr/>
            </a:pPr>
            <a:endParaRPr lang="en-US" altLang="en-US">
              <a:latin typeface="Arial" panose="020B0604020202020204" pitchFamily="34" charset="0"/>
            </a:endParaRPr>
          </a:p>
          <a:p>
            <a:pPr eaLnBrk="1" hangingPunct="1">
              <a:lnSpc>
                <a:spcPct val="90000"/>
              </a:lnSpc>
              <a:buClr>
                <a:schemeClr val="tx1"/>
              </a:buClr>
              <a:buFontTx/>
              <a:buChar char="•"/>
              <a:defRPr/>
            </a:pPr>
            <a:r>
              <a:rPr lang="en-US" altLang="en-US">
                <a:latin typeface="Arial" panose="020B0604020202020204" pitchFamily="34" charset="0"/>
              </a:rPr>
              <a:t>The Huffman code, developed by D. Huffman in 1952, is a </a:t>
            </a:r>
            <a:r>
              <a:rPr lang="en-US" altLang="en-US" i="1">
                <a:latin typeface="Arial" panose="020B0604020202020204" pitchFamily="34" charset="0"/>
              </a:rPr>
              <a:t>minimum length code </a:t>
            </a:r>
          </a:p>
          <a:p>
            <a:pPr eaLnBrk="1" hangingPunct="1">
              <a:lnSpc>
                <a:spcPct val="90000"/>
              </a:lnSpc>
              <a:buClr>
                <a:schemeClr val="tx1"/>
              </a:buClr>
              <a:buFontTx/>
              <a:buChar char="•"/>
              <a:defRPr/>
            </a:pPr>
            <a:r>
              <a:rPr lang="en-US" altLang="en-US">
                <a:latin typeface="Arial" panose="020B0604020202020204" pitchFamily="34" charset="0"/>
              </a:rPr>
              <a:t>This means that given the statistical distribution of the gray levels (the histogram), the Huffman algorithm will generate a code that is as close as possible to the </a:t>
            </a:r>
            <a:r>
              <a:rPr lang="en-US" altLang="en-US" i="1">
                <a:latin typeface="Arial" panose="020B0604020202020204" pitchFamily="34" charset="0"/>
              </a:rPr>
              <a:t>minimum bound, the entropy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7DF5D1C-AB71-CCA8-306B-CB531BB30FA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D927507-3FB2-4DF3-B16F-971BBCD96B3B}" type="slidenum">
              <a:rPr lang="en-US" altLang="en-US">
                <a:latin typeface="Arial" panose="020B0604020202020204" pitchFamily="34" charset="0"/>
              </a:rPr>
              <a:pPr/>
              <a:t>111</a:t>
            </a:fld>
            <a:endParaRPr lang="en-US" altLang="en-US">
              <a:latin typeface="Arial" panose="020B0604020202020204" pitchFamily="34" charset="0"/>
            </a:endParaRPr>
          </a:p>
        </p:txBody>
      </p:sp>
      <p:sp>
        <p:nvSpPr>
          <p:cNvPr id="88067" name="Rectangle 3">
            <a:extLst>
              <a:ext uri="{FF2B5EF4-FFF2-40B4-BE49-F238E27FC236}">
                <a16:creationId xmlns:a16="http://schemas.microsoft.com/office/drawing/2014/main" id="{FD4D1CFA-BC04-27F2-76CB-39B712A3AA5E}"/>
              </a:ext>
            </a:extLst>
          </p:cNvPr>
          <p:cNvSpPr>
            <a:spLocks noGrp="1" noChangeArrowheads="1"/>
          </p:cNvSpPr>
          <p:nvPr>
            <p:ph type="body" idx="1"/>
          </p:nvPr>
        </p:nvSpPr>
        <p:spPr>
          <a:xfrm>
            <a:off x="1981200" y="457200"/>
            <a:ext cx="8229600" cy="5638800"/>
          </a:xfrm>
        </p:spPr>
        <p:txBody>
          <a:bodyPr/>
          <a:lstStyle/>
          <a:p>
            <a:pPr eaLnBrk="1" hangingPunct="1">
              <a:buClr>
                <a:schemeClr val="tx1"/>
              </a:buClr>
              <a:buFontTx/>
              <a:buChar char="•"/>
              <a:defRPr/>
            </a:pPr>
            <a:r>
              <a:rPr lang="en-US" altLang="en-US">
                <a:latin typeface="Arial" panose="020B0604020202020204" pitchFamily="34" charset="0"/>
              </a:rPr>
              <a:t>The method results in an </a:t>
            </a:r>
            <a:r>
              <a:rPr lang="en-US" altLang="en-US" i="1">
                <a:latin typeface="Arial" panose="020B0604020202020204" pitchFamily="34" charset="0"/>
              </a:rPr>
              <a:t>unequal </a:t>
            </a:r>
            <a:r>
              <a:rPr lang="en-US" altLang="en-US">
                <a:latin typeface="Arial" panose="020B0604020202020204" pitchFamily="34" charset="0"/>
              </a:rPr>
              <a:t>(or</a:t>
            </a:r>
            <a:r>
              <a:rPr lang="en-US" altLang="en-US" i="1">
                <a:latin typeface="Arial" panose="020B0604020202020204" pitchFamily="34" charset="0"/>
              </a:rPr>
              <a:t> variable</a:t>
            </a:r>
            <a:r>
              <a:rPr lang="en-US" altLang="en-US">
                <a:latin typeface="Arial" panose="020B0604020202020204" pitchFamily="34" charset="0"/>
              </a:rPr>
              <a:t>)</a:t>
            </a:r>
            <a:r>
              <a:rPr lang="en-US" altLang="en-US" i="1">
                <a:latin typeface="Arial" panose="020B0604020202020204" pitchFamily="34" charset="0"/>
              </a:rPr>
              <a:t> length code</a:t>
            </a:r>
            <a:r>
              <a:rPr lang="en-US" altLang="en-US">
                <a:latin typeface="Arial" panose="020B0604020202020204" pitchFamily="34" charset="0"/>
              </a:rPr>
              <a:t>, where the size of the code words can vary</a:t>
            </a:r>
          </a:p>
          <a:p>
            <a:pPr eaLnBrk="1" hangingPunct="1">
              <a:buClr>
                <a:schemeClr val="tx1"/>
              </a:buClr>
              <a:buFontTx/>
              <a:buNone/>
              <a:defRPr/>
            </a:pPr>
            <a:endParaRPr lang="en-US" altLang="en-US">
              <a:latin typeface="Arial" panose="020B0604020202020204" pitchFamily="34" charset="0"/>
            </a:endParaRPr>
          </a:p>
          <a:p>
            <a:pPr eaLnBrk="1" hangingPunct="1">
              <a:buClr>
                <a:schemeClr val="tx1"/>
              </a:buClr>
              <a:buFontTx/>
              <a:buChar char="•"/>
              <a:defRPr/>
            </a:pPr>
            <a:r>
              <a:rPr lang="en-US" altLang="en-US">
                <a:latin typeface="Arial" panose="020B0604020202020204" pitchFamily="34" charset="0"/>
              </a:rPr>
              <a:t>For complex images, Huffman coding alone will typically reduce the file by 10% to 50% (1.1:1 to 1.5:1), but this ratio can be improved to 2:1 or 3:1 by preprocessing for irrelevant information removal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3F8F780-9425-4BE0-A8C1-0EB65FE1FDD2}"/>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12F7C2F-997C-4233-B245-6164083CF167}" type="slidenum">
              <a:rPr lang="en-US" altLang="en-US">
                <a:latin typeface="Arial" panose="020B0604020202020204" pitchFamily="34" charset="0"/>
              </a:rPr>
              <a:pPr/>
              <a:t>112</a:t>
            </a:fld>
            <a:endParaRPr lang="en-US" altLang="en-US">
              <a:latin typeface="Arial" panose="020B0604020202020204" pitchFamily="34" charset="0"/>
            </a:endParaRPr>
          </a:p>
        </p:txBody>
      </p:sp>
      <p:sp>
        <p:nvSpPr>
          <p:cNvPr id="89091" name="Rectangle 3">
            <a:extLst>
              <a:ext uri="{FF2B5EF4-FFF2-40B4-BE49-F238E27FC236}">
                <a16:creationId xmlns:a16="http://schemas.microsoft.com/office/drawing/2014/main" id="{004D70B0-FE00-3CF6-3EC1-8D0A7136388C}"/>
              </a:ext>
            </a:extLst>
          </p:cNvPr>
          <p:cNvSpPr>
            <a:spLocks noGrp="1" noChangeArrowheads="1"/>
          </p:cNvSpPr>
          <p:nvPr>
            <p:ph type="body" idx="1"/>
          </p:nvPr>
        </p:nvSpPr>
        <p:spPr>
          <a:xfrm>
            <a:off x="908179" y="332792"/>
            <a:ext cx="8229600" cy="5791200"/>
          </a:xfrm>
        </p:spPr>
        <p:txBody>
          <a:bodyPr/>
          <a:lstStyle/>
          <a:p>
            <a:pPr marL="533400" indent="-533400" algn="just">
              <a:buClr>
                <a:schemeClr val="tx1"/>
              </a:buClr>
              <a:buFontTx/>
              <a:buChar char="•"/>
              <a:defRPr/>
            </a:pPr>
            <a:r>
              <a:rPr lang="en-US" altLang="en-US" dirty="0">
                <a:latin typeface="Arial" panose="020B0604020202020204" pitchFamily="34" charset="0"/>
              </a:rPr>
              <a:t>The Huffman algorithm can be described in five steps:</a:t>
            </a:r>
          </a:p>
          <a:p>
            <a:pPr marL="533400" indent="-533400" algn="just">
              <a:buNone/>
              <a:defRPr/>
            </a:pPr>
            <a:endParaRPr lang="en-US" altLang="en-US" dirty="0">
              <a:latin typeface="Arial" panose="020B0604020202020204" pitchFamily="34" charset="0"/>
            </a:endParaRPr>
          </a:p>
          <a:p>
            <a:pPr marL="533400" indent="-533400" algn="just">
              <a:buClr>
                <a:schemeClr val="tx1"/>
              </a:buClr>
              <a:buFont typeface="Wingdings" panose="05000000000000000000" pitchFamily="2" charset="2"/>
              <a:buAutoNum type="arabicPeriod"/>
              <a:defRPr/>
            </a:pPr>
            <a:r>
              <a:rPr lang="en-US" altLang="en-US" dirty="0">
                <a:latin typeface="Arial" panose="020B0604020202020204" pitchFamily="34" charset="0"/>
              </a:rPr>
              <a:t>Find the gray level probabilities for the image by finding the histogram</a:t>
            </a:r>
          </a:p>
          <a:p>
            <a:pPr marL="533400" indent="-533400" algn="just">
              <a:buClr>
                <a:schemeClr val="tx1"/>
              </a:buClr>
              <a:buFont typeface="Wingdings" panose="05000000000000000000" pitchFamily="2" charset="2"/>
              <a:buAutoNum type="arabicPeriod"/>
              <a:defRPr/>
            </a:pPr>
            <a:r>
              <a:rPr lang="en-US" altLang="en-US" dirty="0">
                <a:latin typeface="Arial" panose="020B0604020202020204" pitchFamily="34" charset="0"/>
              </a:rPr>
              <a:t>Order the input probabilities (histogram magnitudes) from smallest to largest</a:t>
            </a:r>
          </a:p>
          <a:p>
            <a:pPr marL="533400" indent="-533400" algn="just">
              <a:buClr>
                <a:schemeClr val="tx1"/>
              </a:buClr>
              <a:buFont typeface="Wingdings" panose="05000000000000000000" pitchFamily="2" charset="2"/>
              <a:buAutoNum type="arabicPeriod"/>
              <a:defRPr/>
            </a:pPr>
            <a:r>
              <a:rPr lang="en-US" altLang="en-US" dirty="0">
                <a:latin typeface="Arial" panose="020B0604020202020204" pitchFamily="34" charset="0"/>
              </a:rPr>
              <a:t>Combine the smallest two by addition</a:t>
            </a:r>
          </a:p>
          <a:p>
            <a:pPr marL="533400" indent="-533400" algn="just">
              <a:buClr>
                <a:schemeClr val="tx1"/>
              </a:buClr>
              <a:buFont typeface="Wingdings" panose="05000000000000000000" pitchFamily="2" charset="2"/>
              <a:buAutoNum type="arabicPeriod"/>
              <a:defRPr/>
            </a:pPr>
            <a:r>
              <a:rPr lang="en-US" altLang="en-US" dirty="0">
                <a:latin typeface="Arial" panose="020B0604020202020204" pitchFamily="34" charset="0"/>
              </a:rPr>
              <a:t>GOTO step 2, until only two probabilities are left</a:t>
            </a:r>
          </a:p>
          <a:p>
            <a:pPr marL="533400" indent="-533400" algn="just">
              <a:buClr>
                <a:schemeClr val="tx1"/>
              </a:buClr>
              <a:buFont typeface="Wingdings" panose="05000000000000000000" pitchFamily="2" charset="2"/>
              <a:buAutoNum type="arabicPeriod"/>
              <a:defRPr/>
            </a:pPr>
            <a:r>
              <a:rPr lang="en-US" altLang="en-US" dirty="0">
                <a:latin typeface="Arial" panose="020B0604020202020204" pitchFamily="34" charset="0"/>
              </a:rPr>
              <a:t>By working backward along the tree, generate code by alternating assignment of 0 and 1</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5C7CA43-EA91-C704-BB6B-E67A4771CD9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5908EBA-F8A9-411E-891C-61D3CB577CAA}" type="slidenum">
              <a:rPr lang="en-US" altLang="en-US">
                <a:latin typeface="Arial" panose="020B0604020202020204" pitchFamily="34" charset="0"/>
              </a:rPr>
              <a:pPr/>
              <a:t>113</a:t>
            </a:fld>
            <a:endParaRPr lang="en-US" altLang="en-US">
              <a:latin typeface="Arial" panose="020B0604020202020204" pitchFamily="34" charset="0"/>
            </a:endParaRPr>
          </a:p>
        </p:txBody>
      </p:sp>
      <p:pic>
        <p:nvPicPr>
          <p:cNvPr id="71684" name="Picture 3" descr="10">
            <a:extLst>
              <a:ext uri="{FF2B5EF4-FFF2-40B4-BE49-F238E27FC236}">
                <a16:creationId xmlns:a16="http://schemas.microsoft.com/office/drawing/2014/main" id="{0AA0A39A-0B7C-3304-B7F2-3F29DEBF3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01"/>
            <a:ext cx="8001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009D08E-25FE-5C08-1B5D-62EA7F3F6AC6}"/>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A86A55B-5E77-4B37-BA4B-24E49DFCA509}" type="slidenum">
              <a:rPr lang="en-US" altLang="en-US">
                <a:latin typeface="Arial" panose="020B0604020202020204" pitchFamily="34" charset="0"/>
              </a:rPr>
              <a:pPr/>
              <a:t>114</a:t>
            </a:fld>
            <a:endParaRPr lang="en-US" altLang="en-US">
              <a:latin typeface="Arial" panose="020B0604020202020204" pitchFamily="34" charset="0"/>
            </a:endParaRPr>
          </a:p>
        </p:txBody>
      </p:sp>
      <p:sp>
        <p:nvSpPr>
          <p:cNvPr id="72708" name="Rectangle 2">
            <a:extLst>
              <a:ext uri="{FF2B5EF4-FFF2-40B4-BE49-F238E27FC236}">
                <a16:creationId xmlns:a16="http://schemas.microsoft.com/office/drawing/2014/main" id="{0E6568E7-8A0A-4601-727B-C96908793C2A}"/>
              </a:ext>
            </a:extLst>
          </p:cNvPr>
          <p:cNvSpPr>
            <a:spLocks noChangeArrowheads="1"/>
          </p:cNvSpPr>
          <p:nvPr/>
        </p:nvSpPr>
        <p:spPr bwMode="auto">
          <a:xfrm>
            <a:off x="3786188" y="2905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72709" name="Picture 3" descr="Fig10">
            <a:extLst>
              <a:ext uri="{FF2B5EF4-FFF2-40B4-BE49-F238E27FC236}">
                <a16:creationId xmlns:a16="http://schemas.microsoft.com/office/drawing/2014/main" id="{D854CA84-AE18-B966-7C06-50018F96B0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9" r="7885" b="30474"/>
          <a:stretch/>
        </p:blipFill>
        <p:spPr bwMode="auto">
          <a:xfrm>
            <a:off x="164843" y="136525"/>
            <a:ext cx="5769426" cy="615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Fig10">
            <a:extLst>
              <a:ext uri="{FF2B5EF4-FFF2-40B4-BE49-F238E27FC236}">
                <a16:creationId xmlns:a16="http://schemas.microsoft.com/office/drawing/2014/main" id="{6F4CECEF-ED79-9051-01D8-159D864255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5" t="69655" r="11813"/>
          <a:stretch/>
        </p:blipFill>
        <p:spPr bwMode="auto">
          <a:xfrm>
            <a:off x="6095999" y="1302884"/>
            <a:ext cx="5920801" cy="293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DCCF9C8-BA0C-695D-7CE3-72446A9FA61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2631ADC-56C9-4061-ADA0-CB0C534F0A94}" type="slidenum">
              <a:rPr lang="en-US" altLang="en-US">
                <a:latin typeface="Arial" panose="020B0604020202020204" pitchFamily="34" charset="0"/>
              </a:rPr>
              <a:pPr/>
              <a:t>115</a:t>
            </a:fld>
            <a:endParaRPr lang="en-US" altLang="en-US">
              <a:latin typeface="Arial" panose="020B0604020202020204" pitchFamily="34" charset="0"/>
            </a:endParaRPr>
          </a:p>
        </p:txBody>
      </p:sp>
      <p:sp>
        <p:nvSpPr>
          <p:cNvPr id="74756" name="Rectangle 2">
            <a:extLst>
              <a:ext uri="{FF2B5EF4-FFF2-40B4-BE49-F238E27FC236}">
                <a16:creationId xmlns:a16="http://schemas.microsoft.com/office/drawing/2014/main" id="{CA8CF481-93FB-1A0A-C1A6-7586246AB16F}"/>
              </a:ext>
            </a:extLst>
          </p:cNvPr>
          <p:cNvSpPr>
            <a:spLocks noChangeArrowheads="1"/>
          </p:cNvSpPr>
          <p:nvPr/>
        </p:nvSpPr>
        <p:spPr bwMode="auto">
          <a:xfrm>
            <a:off x="3586163" y="1381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74757" name="Picture 3" descr="Fig10">
            <a:extLst>
              <a:ext uri="{FF2B5EF4-FFF2-40B4-BE49-F238E27FC236}">
                <a16:creationId xmlns:a16="http://schemas.microsoft.com/office/drawing/2014/main" id="{28A86235-500A-FB73-1BF7-A938220815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453"/>
          <a:stretch/>
        </p:blipFill>
        <p:spPr bwMode="auto">
          <a:xfrm>
            <a:off x="80397" y="138113"/>
            <a:ext cx="601560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Fig10">
            <a:extLst>
              <a:ext uri="{FF2B5EF4-FFF2-40B4-BE49-F238E27FC236}">
                <a16:creationId xmlns:a16="http://schemas.microsoft.com/office/drawing/2014/main" id="{B91351C6-B0D4-BB5D-63C3-937885543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98" t="48158" r="6751"/>
          <a:stretch/>
        </p:blipFill>
        <p:spPr bwMode="auto">
          <a:xfrm>
            <a:off x="6249955" y="1987418"/>
            <a:ext cx="5588482" cy="454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9B10775-4081-9811-A310-7DFEC2DCA85C}"/>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4221EFD-3E88-41EF-9121-F371D066D094}" type="slidenum">
              <a:rPr lang="en-US" altLang="en-US">
                <a:latin typeface="Arial" panose="020B0604020202020204" pitchFamily="34" charset="0"/>
              </a:rPr>
              <a:pPr/>
              <a:t>116</a:t>
            </a:fld>
            <a:endParaRPr lang="en-US" altLang="en-US">
              <a:latin typeface="Arial" panose="020B0604020202020204" pitchFamily="34" charset="0"/>
            </a:endParaRPr>
          </a:p>
        </p:txBody>
      </p:sp>
      <p:pic>
        <p:nvPicPr>
          <p:cNvPr id="73732" name="Picture 4" descr="10">
            <a:extLst>
              <a:ext uri="{FF2B5EF4-FFF2-40B4-BE49-F238E27FC236}">
                <a16:creationId xmlns:a16="http://schemas.microsoft.com/office/drawing/2014/main" id="{F4C618DE-8EA6-F91D-9960-DEC84D1E7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10" y="0"/>
            <a:ext cx="9278370" cy="622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1F1539-113B-1298-0946-2483E3BC5952}"/>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0126E66-E6D1-4797-8285-8417A4C6F719}" type="slidenum">
              <a:rPr lang="en-US" altLang="en-US">
                <a:latin typeface="Arial" panose="020B0604020202020204" pitchFamily="34" charset="0"/>
              </a:rPr>
              <a:pPr/>
              <a:t>117</a:t>
            </a:fld>
            <a:endParaRPr lang="en-US" altLang="en-US">
              <a:latin typeface="Arial" panose="020B0604020202020204" pitchFamily="34" charset="0"/>
            </a:endParaRPr>
          </a:p>
        </p:txBody>
      </p:sp>
      <p:sp>
        <p:nvSpPr>
          <p:cNvPr id="92163" name="Rectangle 3">
            <a:extLst>
              <a:ext uri="{FF2B5EF4-FFF2-40B4-BE49-F238E27FC236}">
                <a16:creationId xmlns:a16="http://schemas.microsoft.com/office/drawing/2014/main" id="{8B3DB82A-C5C2-1058-4F48-9035C4EC07DA}"/>
              </a:ext>
            </a:extLst>
          </p:cNvPr>
          <p:cNvSpPr>
            <a:spLocks noGrp="1" noChangeArrowheads="1"/>
          </p:cNvSpPr>
          <p:nvPr>
            <p:ph type="body" idx="1"/>
          </p:nvPr>
        </p:nvSpPr>
        <p:spPr>
          <a:xfrm>
            <a:off x="1981200" y="304800"/>
            <a:ext cx="8229600" cy="5791200"/>
          </a:xfrm>
        </p:spPr>
        <p:txBody>
          <a:bodyPr/>
          <a:lstStyle/>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p:txBody>
      </p:sp>
      <p:pic>
        <p:nvPicPr>
          <p:cNvPr id="75781" name="Picture 4" descr="table10">
            <a:extLst>
              <a:ext uri="{FF2B5EF4-FFF2-40B4-BE49-F238E27FC236}">
                <a16:creationId xmlns:a16="http://schemas.microsoft.com/office/drawing/2014/main" id="{8B2387D1-2C7A-C257-6A85-CABA54F81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57200"/>
            <a:ext cx="83058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A0006C8-4079-A132-2A83-845FFA7CFA78}"/>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03B7E88-2343-48B4-BBEB-E3E7F93E867C}" type="slidenum">
              <a:rPr lang="en-US" altLang="en-US">
                <a:latin typeface="Arial" panose="020B0604020202020204" pitchFamily="34" charset="0"/>
              </a:rPr>
              <a:pPr/>
              <a:t>118</a:t>
            </a:fld>
            <a:endParaRPr lang="en-US" altLang="en-US">
              <a:latin typeface="Arial" panose="020B0604020202020204" pitchFamily="34" charset="0"/>
            </a:endParaRPr>
          </a:p>
        </p:txBody>
      </p:sp>
      <p:pic>
        <p:nvPicPr>
          <p:cNvPr id="76804" name="Picture 4" descr="Ex10">
            <a:extLst>
              <a:ext uri="{FF2B5EF4-FFF2-40B4-BE49-F238E27FC236}">
                <a16:creationId xmlns:a16="http://schemas.microsoft.com/office/drawing/2014/main" id="{7427B9B6-4989-073E-879C-18DA64F93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98" y="606490"/>
            <a:ext cx="784860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BAA6898-778A-895A-8C86-4251818C5167}"/>
              </a:ext>
            </a:extLst>
          </p:cNvPr>
          <p:cNvSpPr>
            <a:spLocks noChangeArrowheads="1"/>
          </p:cNvSpPr>
          <p:nvPr/>
        </p:nvSpPr>
        <p:spPr bwMode="auto">
          <a:xfrm>
            <a:off x="7896225" y="4876800"/>
            <a:ext cx="2057400" cy="457200"/>
          </a:xfrm>
          <a:prstGeom prst="rect">
            <a:avLst/>
          </a:prstGeom>
          <a:solidFill>
            <a:srgbClr val="FFFFFF"/>
          </a:solidFill>
          <a:ln w="9525" algn="ctr">
            <a:solidFill>
              <a:schemeClr val="tx1"/>
            </a:solidFill>
            <a:round/>
            <a:headEnd/>
            <a:tailEnd/>
          </a:ln>
        </p:spPr>
        <p:txBody>
          <a:bodyPr wrap="none"/>
          <a:lstStyle>
            <a:lvl1pPr eaLnBrk="0" hangingPunct="0">
              <a:defRPr sz="2000">
                <a:solidFill>
                  <a:srgbClr val="FFFFCC"/>
                </a:solidFill>
                <a:latin typeface="Arial" panose="020B0604020202020204" pitchFamily="34" charset="0"/>
              </a:defRPr>
            </a:lvl1pPr>
            <a:lvl2pPr marL="742950" indent="-285750" eaLnBrk="0" hangingPunct="0">
              <a:defRPr sz="2000">
                <a:solidFill>
                  <a:srgbClr val="FFFFCC"/>
                </a:solidFill>
                <a:latin typeface="Arial" panose="020B0604020202020204" pitchFamily="34" charset="0"/>
              </a:defRPr>
            </a:lvl2pPr>
            <a:lvl3pPr marL="1143000" indent="-228600" eaLnBrk="0" hangingPunct="0">
              <a:defRPr sz="2000">
                <a:solidFill>
                  <a:srgbClr val="FFFFCC"/>
                </a:solidFill>
                <a:latin typeface="Arial" panose="020B0604020202020204" pitchFamily="34" charset="0"/>
              </a:defRPr>
            </a:lvl3pPr>
            <a:lvl4pPr marL="1600200" indent="-228600" eaLnBrk="0" hangingPunct="0">
              <a:defRPr sz="2000">
                <a:solidFill>
                  <a:srgbClr val="FFFFCC"/>
                </a:solidFill>
                <a:latin typeface="Arial" panose="020B0604020202020204" pitchFamily="34" charset="0"/>
              </a:defRPr>
            </a:lvl4pPr>
            <a:lvl5pPr marL="2057400" indent="-228600" eaLnBrk="0" hangingPunct="0">
              <a:defRPr sz="2000">
                <a:solidFill>
                  <a:srgbClr val="FFFFCC"/>
                </a:solidFill>
                <a:latin typeface="Arial" panose="020B0604020202020204" pitchFamily="34" charset="0"/>
              </a:defRPr>
            </a:lvl5pPr>
            <a:lvl6pPr marL="2514600" indent="-228600" eaLnBrk="0" fontAlgn="base" hangingPunct="0">
              <a:spcBef>
                <a:spcPct val="0"/>
              </a:spcBef>
              <a:spcAft>
                <a:spcPct val="0"/>
              </a:spcAft>
              <a:defRPr sz="2000">
                <a:solidFill>
                  <a:srgbClr val="FFFFCC"/>
                </a:solidFill>
                <a:latin typeface="Arial" panose="020B0604020202020204" pitchFamily="34" charset="0"/>
              </a:defRPr>
            </a:lvl6pPr>
            <a:lvl7pPr marL="2971800" indent="-228600" eaLnBrk="0" fontAlgn="base" hangingPunct="0">
              <a:spcBef>
                <a:spcPct val="0"/>
              </a:spcBef>
              <a:spcAft>
                <a:spcPct val="0"/>
              </a:spcAft>
              <a:defRPr sz="2000">
                <a:solidFill>
                  <a:srgbClr val="FFFFCC"/>
                </a:solidFill>
                <a:latin typeface="Arial" panose="020B0604020202020204" pitchFamily="34" charset="0"/>
              </a:defRPr>
            </a:lvl7pPr>
            <a:lvl8pPr marL="3429000" indent="-228600" eaLnBrk="0" fontAlgn="base" hangingPunct="0">
              <a:spcBef>
                <a:spcPct val="0"/>
              </a:spcBef>
              <a:spcAft>
                <a:spcPct val="0"/>
              </a:spcAft>
              <a:defRPr sz="2000">
                <a:solidFill>
                  <a:srgbClr val="FFFFCC"/>
                </a:solidFill>
                <a:latin typeface="Arial" panose="020B0604020202020204" pitchFamily="34" charset="0"/>
              </a:defRPr>
            </a:lvl8pPr>
            <a:lvl9pPr marL="3886200" indent="-228600" eaLnBrk="0" fontAlgn="base" hangingPunct="0">
              <a:spcBef>
                <a:spcPct val="0"/>
              </a:spcBef>
              <a:spcAft>
                <a:spcPct val="0"/>
              </a:spcAft>
              <a:defRPr sz="2000">
                <a:solidFill>
                  <a:srgbClr val="FFFFCC"/>
                </a:solidFill>
                <a:latin typeface="Arial" panose="020B0604020202020204" pitchFamily="34" charset="0"/>
              </a:defRPr>
            </a:lvl9pPr>
          </a:lstStyle>
          <a:p>
            <a:pPr eaLnBrk="1" fontAlgn="base" hangingPunct="1">
              <a:spcBef>
                <a:spcPct val="0"/>
              </a:spcBef>
              <a:spcAft>
                <a:spcPct val="0"/>
              </a:spcAft>
            </a:pPr>
            <a:endParaRPr lang="en-US" altLang="en-US" sz="2400">
              <a:solidFill>
                <a:srgbClr val="FFFFFF"/>
              </a:solidFill>
              <a:latin typeface="Times New Roman" panose="02020603050405020304" pitchFamily="18" charset="0"/>
            </a:endParaRPr>
          </a:p>
        </p:txBody>
      </p:sp>
      <p:pic>
        <p:nvPicPr>
          <p:cNvPr id="65539" name="Picture 2">
            <a:extLst>
              <a:ext uri="{FF2B5EF4-FFF2-40B4-BE49-F238E27FC236}">
                <a16:creationId xmlns:a16="http://schemas.microsoft.com/office/drawing/2014/main" id="{A3EE252F-43E7-A3E2-1306-21BF1CDB6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349" r="12910" b="1698"/>
          <a:stretch>
            <a:fillRect/>
          </a:stretch>
        </p:blipFill>
        <p:spPr bwMode="auto">
          <a:xfrm>
            <a:off x="1524000" y="510540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0" name="Group 5">
            <a:extLst>
              <a:ext uri="{FF2B5EF4-FFF2-40B4-BE49-F238E27FC236}">
                <a16:creationId xmlns:a16="http://schemas.microsoft.com/office/drawing/2014/main" id="{16BCEA5D-73B1-EE39-82A1-5DF0D329F0F7}"/>
              </a:ext>
            </a:extLst>
          </p:cNvPr>
          <p:cNvGrpSpPr>
            <a:grpSpLocks/>
          </p:cNvGrpSpPr>
          <p:nvPr/>
        </p:nvGrpSpPr>
        <p:grpSpPr bwMode="auto">
          <a:xfrm>
            <a:off x="1624014" y="152400"/>
            <a:ext cx="8967787" cy="4953000"/>
            <a:chOff x="100013" y="152400"/>
            <a:chExt cx="8967787" cy="4953000"/>
          </a:xfrm>
        </p:grpSpPr>
        <p:pic>
          <p:nvPicPr>
            <p:cNvPr id="65541" name="Picture 2">
              <a:extLst>
                <a:ext uri="{FF2B5EF4-FFF2-40B4-BE49-F238E27FC236}">
                  <a16:creationId xmlns:a16="http://schemas.microsoft.com/office/drawing/2014/main" id="{79536951-83D2-9832-A4DD-CC0D0EF94C21}"/>
                </a:ext>
              </a:extLst>
            </p:cNvPr>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t="5804"/>
            <a:stretch>
              <a:fillRect/>
            </a:stretch>
          </p:blipFill>
          <p:spPr bwMode="auto">
            <a:xfrm>
              <a:off x="100013" y="152400"/>
              <a:ext cx="896778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4">
              <a:extLst>
                <a:ext uri="{FF2B5EF4-FFF2-40B4-BE49-F238E27FC236}">
                  <a16:creationId xmlns:a16="http://schemas.microsoft.com/office/drawing/2014/main" id="{DCB16ECA-BF09-D3D3-11A2-B986B2B8595D}"/>
                </a:ext>
              </a:extLst>
            </p:cNvPr>
            <p:cNvSpPr>
              <a:spLocks noChangeArrowheads="1"/>
            </p:cNvSpPr>
            <p:nvPr/>
          </p:nvSpPr>
          <p:spPr bwMode="auto">
            <a:xfrm>
              <a:off x="6400800" y="4543425"/>
              <a:ext cx="2057400" cy="457200"/>
            </a:xfrm>
            <a:prstGeom prst="rect">
              <a:avLst/>
            </a:prstGeom>
            <a:solidFill>
              <a:srgbClr val="FFFFFF"/>
            </a:solidFill>
            <a:ln w="9525" algn="ctr">
              <a:solidFill>
                <a:schemeClr val="tx1"/>
              </a:solidFill>
              <a:round/>
              <a:headEnd/>
              <a:tailEnd/>
            </a:ln>
          </p:spPr>
          <p:txBody>
            <a:bodyPr wrap="none"/>
            <a:lstStyle>
              <a:lvl1pPr eaLnBrk="0" hangingPunct="0">
                <a:defRPr sz="2000">
                  <a:solidFill>
                    <a:srgbClr val="FFFFCC"/>
                  </a:solidFill>
                  <a:latin typeface="Arial" panose="020B0604020202020204" pitchFamily="34" charset="0"/>
                </a:defRPr>
              </a:lvl1pPr>
              <a:lvl2pPr marL="742950" indent="-285750" eaLnBrk="0" hangingPunct="0">
                <a:defRPr sz="2000">
                  <a:solidFill>
                    <a:srgbClr val="FFFFCC"/>
                  </a:solidFill>
                  <a:latin typeface="Arial" panose="020B0604020202020204" pitchFamily="34" charset="0"/>
                </a:defRPr>
              </a:lvl2pPr>
              <a:lvl3pPr marL="1143000" indent="-228600" eaLnBrk="0" hangingPunct="0">
                <a:defRPr sz="2000">
                  <a:solidFill>
                    <a:srgbClr val="FFFFCC"/>
                  </a:solidFill>
                  <a:latin typeface="Arial" panose="020B0604020202020204" pitchFamily="34" charset="0"/>
                </a:defRPr>
              </a:lvl3pPr>
              <a:lvl4pPr marL="1600200" indent="-228600" eaLnBrk="0" hangingPunct="0">
                <a:defRPr sz="2000">
                  <a:solidFill>
                    <a:srgbClr val="FFFFCC"/>
                  </a:solidFill>
                  <a:latin typeface="Arial" panose="020B0604020202020204" pitchFamily="34" charset="0"/>
                </a:defRPr>
              </a:lvl4pPr>
              <a:lvl5pPr marL="2057400" indent="-228600" eaLnBrk="0" hangingPunct="0">
                <a:defRPr sz="2000">
                  <a:solidFill>
                    <a:srgbClr val="FFFFCC"/>
                  </a:solidFill>
                  <a:latin typeface="Arial" panose="020B0604020202020204" pitchFamily="34" charset="0"/>
                </a:defRPr>
              </a:lvl5pPr>
              <a:lvl6pPr marL="2514600" indent="-228600" eaLnBrk="0" fontAlgn="base" hangingPunct="0">
                <a:spcBef>
                  <a:spcPct val="0"/>
                </a:spcBef>
                <a:spcAft>
                  <a:spcPct val="0"/>
                </a:spcAft>
                <a:defRPr sz="2000">
                  <a:solidFill>
                    <a:srgbClr val="FFFFCC"/>
                  </a:solidFill>
                  <a:latin typeface="Arial" panose="020B0604020202020204" pitchFamily="34" charset="0"/>
                </a:defRPr>
              </a:lvl6pPr>
              <a:lvl7pPr marL="2971800" indent="-228600" eaLnBrk="0" fontAlgn="base" hangingPunct="0">
                <a:spcBef>
                  <a:spcPct val="0"/>
                </a:spcBef>
                <a:spcAft>
                  <a:spcPct val="0"/>
                </a:spcAft>
                <a:defRPr sz="2000">
                  <a:solidFill>
                    <a:srgbClr val="FFFFCC"/>
                  </a:solidFill>
                  <a:latin typeface="Arial" panose="020B0604020202020204" pitchFamily="34" charset="0"/>
                </a:defRPr>
              </a:lvl7pPr>
              <a:lvl8pPr marL="3429000" indent="-228600" eaLnBrk="0" fontAlgn="base" hangingPunct="0">
                <a:spcBef>
                  <a:spcPct val="0"/>
                </a:spcBef>
                <a:spcAft>
                  <a:spcPct val="0"/>
                </a:spcAft>
                <a:defRPr sz="2000">
                  <a:solidFill>
                    <a:srgbClr val="FFFFCC"/>
                  </a:solidFill>
                  <a:latin typeface="Arial" panose="020B0604020202020204" pitchFamily="34" charset="0"/>
                </a:defRPr>
              </a:lvl8pPr>
              <a:lvl9pPr marL="3886200" indent="-228600" eaLnBrk="0" fontAlgn="base" hangingPunct="0">
                <a:spcBef>
                  <a:spcPct val="0"/>
                </a:spcBef>
                <a:spcAft>
                  <a:spcPct val="0"/>
                </a:spcAft>
                <a:defRPr sz="2000">
                  <a:solidFill>
                    <a:srgbClr val="FFFFCC"/>
                  </a:solidFill>
                  <a:latin typeface="Arial" panose="020B0604020202020204" pitchFamily="34" charset="0"/>
                </a:defRPr>
              </a:lvl9pPr>
            </a:lstStyle>
            <a:p>
              <a:pPr eaLnBrk="1" fontAlgn="base" hangingPunct="1">
                <a:spcBef>
                  <a:spcPct val="0"/>
                </a:spcBef>
                <a:spcAft>
                  <a:spcPct val="0"/>
                </a:spcAft>
              </a:pPr>
              <a:endParaRPr lang="en-US" altLang="en-US" sz="2400">
                <a:solidFill>
                  <a:srgbClr val="FFFFFF"/>
                </a:solidFill>
                <a:latin typeface="Times New Roman" panose="02020603050405020304" pitchFamily="18" charset="0"/>
              </a:endParaRPr>
            </a:p>
          </p:txBody>
        </p:sp>
      </p:grpSp>
      <p:pic>
        <p:nvPicPr>
          <p:cNvPr id="5" name="Picture 4">
            <a:extLst>
              <a:ext uri="{FF2B5EF4-FFF2-40B4-BE49-F238E27FC236}">
                <a16:creationId xmlns:a16="http://schemas.microsoft.com/office/drawing/2014/main" id="{BE0C076C-CA2D-946B-5205-47D0E9D3E4B2}"/>
              </a:ext>
            </a:extLst>
          </p:cNvPr>
          <p:cNvPicPr>
            <a:picLocks noChangeAspect="1"/>
          </p:cNvPicPr>
          <p:nvPr/>
        </p:nvPicPr>
        <p:blipFill>
          <a:blip r:embed="rId4"/>
          <a:stretch>
            <a:fillRect/>
          </a:stretch>
        </p:blipFill>
        <p:spPr>
          <a:xfrm>
            <a:off x="6248983" y="4548673"/>
            <a:ext cx="5124450" cy="838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D3ABF-E61A-6A6F-B273-31411A90414B}"/>
              </a:ext>
            </a:extLst>
          </p:cNvPr>
          <p:cNvSpPr>
            <a:spLocks noGrp="1"/>
          </p:cNvSpPr>
          <p:nvPr>
            <p:ph type="title"/>
          </p:nvPr>
        </p:nvSpPr>
        <p:spPr>
          <a:xfrm>
            <a:off x="261258" y="365125"/>
            <a:ext cx="9415006" cy="917765"/>
          </a:xfrm>
        </p:spPr>
        <p:txBody>
          <a:bodyPr>
            <a:normAutofit fontScale="90000"/>
          </a:bodyPr>
          <a:lstStyle/>
          <a:p>
            <a:r>
              <a:rPr lang="en-IN" dirty="0">
                <a:solidFill>
                  <a:schemeClr val="bg2">
                    <a:lumMod val="10000"/>
                  </a:schemeClr>
                </a:solidFill>
                <a:latin typeface="Cambria" panose="02040503050406030204" pitchFamily="18" charset="0"/>
                <a:ea typeface="Cambria" panose="02040503050406030204" pitchFamily="18" charset="0"/>
              </a:rPr>
              <a:t>Essential Characteristics of Good features are:</a:t>
            </a:r>
          </a:p>
        </p:txBody>
      </p:sp>
      <p:sp>
        <p:nvSpPr>
          <p:cNvPr id="3" name="Content Placeholder 2">
            <a:extLst>
              <a:ext uri="{FF2B5EF4-FFF2-40B4-BE49-F238E27FC236}">
                <a16:creationId xmlns:a16="http://schemas.microsoft.com/office/drawing/2014/main" id="{BF8A95AA-EE01-DE4E-452B-6A1A36E52993}"/>
              </a:ext>
            </a:extLst>
          </p:cNvPr>
          <p:cNvSpPr>
            <a:spLocks noGrp="1"/>
          </p:cNvSpPr>
          <p:nvPr>
            <p:ph idx="1"/>
          </p:nvPr>
        </p:nvSpPr>
        <p:spPr/>
        <p:txBody>
          <a:bodyPr/>
          <a:lstStyle/>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Robustness</a:t>
            </a:r>
            <a:r>
              <a:rPr lang="en-IN" dirty="0">
                <a:latin typeface="Cambria" panose="02040503050406030204" pitchFamily="18" charset="0"/>
                <a:ea typeface="Cambria" panose="02040503050406030204" pitchFamily="18" charset="0"/>
              </a:rPr>
              <a:t> : The property of a feature’s invariance to operations such as translation, rotation, scaling, illumination, and noise</a:t>
            </a:r>
          </a:p>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Discrimination</a:t>
            </a:r>
            <a:r>
              <a:rPr lang="en-IN" dirty="0">
                <a:latin typeface="Cambria" panose="02040503050406030204" pitchFamily="18" charset="0"/>
                <a:ea typeface="Cambria" panose="02040503050406030204" pitchFamily="18" charset="0"/>
              </a:rPr>
              <a:t> : There should not be any overlapping</a:t>
            </a:r>
          </a:p>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Reliability</a:t>
            </a:r>
            <a:r>
              <a:rPr lang="en-IN" dirty="0">
                <a:latin typeface="Cambria" panose="02040503050406030204" pitchFamily="18" charset="0"/>
                <a:ea typeface="Cambria" panose="02040503050406030204" pitchFamily="18" charset="0"/>
              </a:rPr>
              <a:t> </a:t>
            </a:r>
          </a:p>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Independence</a:t>
            </a:r>
            <a:r>
              <a:rPr lang="en-IN" dirty="0">
                <a:latin typeface="Cambria" panose="02040503050406030204" pitchFamily="18" charset="0"/>
                <a:ea typeface="Cambria" panose="02040503050406030204" pitchFamily="18" charset="0"/>
              </a:rPr>
              <a:t> : The features should be uncorrelated to each other</a:t>
            </a:r>
          </a:p>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Resistance to noise</a:t>
            </a:r>
          </a:p>
          <a:p>
            <a:pPr marL="514350" indent="-514350">
              <a:buFont typeface="+mj-lt"/>
              <a:buAutoNum type="arabicPeriod"/>
            </a:pPr>
            <a:r>
              <a:rPr lang="en-IN" dirty="0">
                <a:solidFill>
                  <a:srgbClr val="FF0000"/>
                </a:solidFill>
                <a:latin typeface="Cambria" panose="02040503050406030204" pitchFamily="18" charset="0"/>
                <a:ea typeface="Cambria" panose="02040503050406030204" pitchFamily="18" charset="0"/>
              </a:rPr>
              <a:t>Compactness : </a:t>
            </a:r>
            <a:r>
              <a:rPr lang="en-IN" dirty="0">
                <a:latin typeface="Cambria" panose="02040503050406030204" pitchFamily="18" charset="0"/>
                <a:ea typeface="Cambria" panose="02040503050406030204" pitchFamily="18" charset="0"/>
              </a:rPr>
              <a:t>The features should be small in number so that they can be represented compactly</a:t>
            </a: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597281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42F97F0-C290-19D2-E2BF-E3CDB1FBACD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6677CA6-674B-4586-8630-FBF7E1AB7E08}" type="slidenum">
              <a:rPr lang="en-US" altLang="en-US">
                <a:latin typeface="Arial" panose="020B0604020202020204" pitchFamily="34" charset="0"/>
              </a:rPr>
              <a:pPr/>
              <a:t>120</a:t>
            </a:fld>
            <a:endParaRPr lang="en-US" altLang="en-US">
              <a:latin typeface="Arial" panose="020B0604020202020204" pitchFamily="34" charset="0"/>
            </a:endParaRPr>
          </a:p>
        </p:txBody>
      </p:sp>
      <p:sp>
        <p:nvSpPr>
          <p:cNvPr id="94211" name="Rectangle 3">
            <a:extLst>
              <a:ext uri="{FF2B5EF4-FFF2-40B4-BE49-F238E27FC236}">
                <a16:creationId xmlns:a16="http://schemas.microsoft.com/office/drawing/2014/main" id="{E0D81D03-6D9C-B5DD-8348-693B56E1AFAE}"/>
              </a:ext>
            </a:extLst>
          </p:cNvPr>
          <p:cNvSpPr>
            <a:spLocks noGrp="1" noChangeArrowheads="1"/>
          </p:cNvSpPr>
          <p:nvPr>
            <p:ph type="body" idx="1"/>
          </p:nvPr>
        </p:nvSpPr>
        <p:spPr>
          <a:xfrm>
            <a:off x="1076131" y="436983"/>
            <a:ext cx="8229600" cy="5715000"/>
          </a:xfrm>
        </p:spPr>
        <p:txBody>
          <a:bodyPr/>
          <a:lstStyle/>
          <a:p>
            <a:pPr algn="just" eaLnBrk="1" hangingPunct="1">
              <a:buClr>
                <a:schemeClr val="tx1"/>
              </a:buClr>
              <a:buFontTx/>
              <a:buChar char="•"/>
              <a:defRPr/>
            </a:pPr>
            <a:r>
              <a:rPr lang="en-US" altLang="en-US" dirty="0">
                <a:latin typeface="Arial" panose="020B0604020202020204" pitchFamily="34" charset="0"/>
              </a:rPr>
              <a:t>In the example, we observe a 2.0 : 1.9 compression, which is about a 1.05 compression ratio, providing about 5% compression</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From the example we can see that the Huffman code is highly dependent on the histogram, so any preprocessing to simplify the histogram will help improve the compression ratio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F3CEF62-3B28-C856-B7C2-9EFA68A7CF4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1DE5788-3636-4572-936B-E5C029F258EA}" type="slidenum">
              <a:rPr lang="en-US" altLang="en-US">
                <a:latin typeface="Arial" panose="020B0604020202020204" pitchFamily="34" charset="0"/>
              </a:rPr>
              <a:pPr/>
              <a:t>121</a:t>
            </a:fld>
            <a:endParaRPr lang="en-US" altLang="en-US">
              <a:latin typeface="Arial" panose="020B0604020202020204" pitchFamily="34" charset="0"/>
            </a:endParaRPr>
          </a:p>
        </p:txBody>
      </p:sp>
      <p:sp>
        <p:nvSpPr>
          <p:cNvPr id="128003" name="Rectangle 3">
            <a:extLst>
              <a:ext uri="{FF2B5EF4-FFF2-40B4-BE49-F238E27FC236}">
                <a16:creationId xmlns:a16="http://schemas.microsoft.com/office/drawing/2014/main" id="{AD73F9DC-D6E9-D46B-0CED-1C1ED9045F8C}"/>
              </a:ext>
            </a:extLst>
          </p:cNvPr>
          <p:cNvSpPr>
            <a:spLocks noGrp="1" noChangeArrowheads="1"/>
          </p:cNvSpPr>
          <p:nvPr>
            <p:ph type="body" idx="1"/>
          </p:nvPr>
        </p:nvSpPr>
        <p:spPr>
          <a:xfrm>
            <a:off x="945502" y="483637"/>
            <a:ext cx="8229600" cy="5715000"/>
          </a:xfrm>
        </p:spPr>
        <p:txBody>
          <a:bodyPr/>
          <a:lstStyle/>
          <a:p>
            <a:pPr algn="just" eaLnBrk="1" hangingPunct="1">
              <a:buClr>
                <a:schemeClr val="tx1"/>
              </a:buClr>
              <a:buFont typeface="Wingdings" panose="05000000000000000000" pitchFamily="2" charset="2"/>
              <a:buChar char="ü"/>
              <a:defRPr/>
            </a:pPr>
            <a:r>
              <a:rPr lang="en-US" altLang="en-US" b="1" dirty="0">
                <a:latin typeface="Arial" panose="020B0604020202020204" pitchFamily="34" charset="0"/>
              </a:rPr>
              <a:t>Run-Length Coding</a:t>
            </a:r>
            <a:r>
              <a:rPr lang="en-US" altLang="en-US" dirty="0"/>
              <a:t> </a:t>
            </a:r>
          </a:p>
          <a:p>
            <a:pPr algn="just" eaLnBrk="1" hangingPunct="1">
              <a:buClr>
                <a:schemeClr val="tx1"/>
              </a:buClr>
              <a:buFont typeface="Wingdings" panose="05000000000000000000" pitchFamily="2" charset="2"/>
              <a:buNone/>
              <a:defRPr/>
            </a:pPr>
            <a:endParaRPr lang="en-US" altLang="en-US" dirty="0"/>
          </a:p>
          <a:p>
            <a:pPr algn="just" eaLnBrk="1" hangingPunct="1">
              <a:buClr>
                <a:schemeClr val="tx1"/>
              </a:buClr>
              <a:buFontTx/>
              <a:buChar char="•"/>
              <a:defRPr/>
            </a:pPr>
            <a:r>
              <a:rPr lang="en-US" altLang="en-US" dirty="0">
                <a:latin typeface="Arial" panose="020B0604020202020204" pitchFamily="34" charset="0"/>
              </a:rPr>
              <a:t>Run-length coding (RLC) works by counting  adjacent pixels with the same gray level value called the </a:t>
            </a:r>
            <a:r>
              <a:rPr lang="en-US" altLang="en-US" i="1" dirty="0">
                <a:latin typeface="Arial" panose="020B0604020202020204" pitchFamily="34" charset="0"/>
              </a:rPr>
              <a:t>run-length, </a:t>
            </a:r>
            <a:r>
              <a:rPr lang="en-US" altLang="en-US" dirty="0">
                <a:latin typeface="Arial" panose="020B0604020202020204" pitchFamily="34" charset="0"/>
              </a:rPr>
              <a:t>which is then encoded and stored</a:t>
            </a:r>
          </a:p>
          <a:p>
            <a:pPr algn="just" eaLnBrk="1" hangingPunct="1">
              <a:buClr>
                <a:schemeClr val="tx1"/>
              </a:buClr>
              <a:buFontTx/>
              <a:buNone/>
              <a:defRPr/>
            </a:pPr>
            <a:r>
              <a:rPr lang="en-US" altLang="en-US" dirty="0">
                <a:latin typeface="Arial" panose="020B0604020202020204" pitchFamily="34" charset="0"/>
              </a:rPr>
              <a:t> </a:t>
            </a:r>
          </a:p>
          <a:p>
            <a:pPr algn="just" eaLnBrk="1" hangingPunct="1">
              <a:buClr>
                <a:schemeClr val="tx1"/>
              </a:buClr>
              <a:buFontTx/>
              <a:buChar char="•"/>
              <a:defRPr/>
            </a:pPr>
            <a:r>
              <a:rPr lang="en-US" altLang="en-US" dirty="0">
                <a:latin typeface="Arial" panose="020B0604020202020204" pitchFamily="34" charset="0"/>
              </a:rPr>
              <a:t>RLC works best for binary, two-valued, images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7819342-0808-32F9-C12B-B2E02DE5EEC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9F82002-4C78-4497-89B4-80CA57037D0D}" type="slidenum">
              <a:rPr lang="en-US" altLang="en-US">
                <a:latin typeface="Arial" panose="020B0604020202020204" pitchFamily="34" charset="0"/>
              </a:rPr>
              <a:pPr/>
              <a:t>122</a:t>
            </a:fld>
            <a:endParaRPr lang="en-US" altLang="en-US">
              <a:latin typeface="Arial" panose="020B0604020202020204" pitchFamily="34" charset="0"/>
            </a:endParaRPr>
          </a:p>
        </p:txBody>
      </p:sp>
      <p:sp>
        <p:nvSpPr>
          <p:cNvPr id="96258" name="Rectangle 2">
            <a:extLst>
              <a:ext uri="{FF2B5EF4-FFF2-40B4-BE49-F238E27FC236}">
                <a16:creationId xmlns:a16="http://schemas.microsoft.com/office/drawing/2014/main" id="{E298160C-AACF-B476-3153-4B7F30079E86}"/>
              </a:ext>
            </a:extLst>
          </p:cNvPr>
          <p:cNvSpPr>
            <a:spLocks noGrp="1" noChangeArrowheads="1"/>
          </p:cNvSpPr>
          <p:nvPr>
            <p:ph type="body" idx="1"/>
          </p:nvPr>
        </p:nvSpPr>
        <p:spPr>
          <a:xfrm>
            <a:off x="768221" y="438539"/>
            <a:ext cx="8229600" cy="5638800"/>
          </a:xfrm>
        </p:spPr>
        <p:txBody>
          <a:bodyPr/>
          <a:lstStyle/>
          <a:p>
            <a:pPr algn="just" eaLnBrk="1" hangingPunct="1">
              <a:buClr>
                <a:schemeClr val="tx1"/>
              </a:buClr>
              <a:buFontTx/>
              <a:buChar char="•"/>
              <a:defRPr/>
            </a:pPr>
            <a:r>
              <a:rPr lang="en-US" altLang="en-US" dirty="0">
                <a:latin typeface="Arial" panose="020B0604020202020204" pitchFamily="34" charset="0"/>
              </a:rPr>
              <a:t>RLC can also work with complex images that have been preprocessed by thresholding to reduce the number of gray levels to two</a:t>
            </a:r>
          </a:p>
          <a:p>
            <a:pPr algn="just" eaLnBrk="1" hangingPunct="1">
              <a:buClr>
                <a:schemeClr val="tx1"/>
              </a:buClr>
              <a:buFontTx/>
              <a:buChar char="•"/>
              <a:defRPr/>
            </a:pPr>
            <a:r>
              <a:rPr lang="en-US" altLang="en-US" dirty="0">
                <a:latin typeface="Arial" panose="020B0604020202020204" pitchFamily="34" charset="0"/>
              </a:rPr>
              <a:t>RLC can be implemented in various ways, but the first step is to define the required parameters</a:t>
            </a:r>
          </a:p>
          <a:p>
            <a:pPr algn="just" eaLnBrk="1" hangingPunct="1">
              <a:buClr>
                <a:schemeClr val="tx1"/>
              </a:buClr>
              <a:buFontTx/>
              <a:buChar char="•"/>
              <a:defRPr/>
            </a:pPr>
            <a:r>
              <a:rPr lang="en-US" altLang="en-US" dirty="0">
                <a:latin typeface="Arial" panose="020B0604020202020204" pitchFamily="34" charset="0"/>
              </a:rPr>
              <a:t>Horizontal RLC (counting along the rows) or vertical RLC (counting along the columns) can be used </a:t>
            </a:r>
          </a:p>
          <a:p>
            <a:pPr algn="just" eaLnBrk="1" hangingPunct="1">
              <a:buFont typeface="Wingdings" panose="05000000000000000000" pitchFamily="2" charset="2"/>
              <a:buNone/>
              <a:defRPr/>
            </a:pPr>
            <a:endParaRPr lang="en-US" altLang="en-US" dirty="0">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A3A8592-010F-4FE7-4A0F-931F4A892D52}"/>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9FCD927-EB5D-4A4E-A24C-C6109F3BD023}" type="slidenum">
              <a:rPr lang="en-US" altLang="en-US">
                <a:latin typeface="Arial" panose="020B0604020202020204" pitchFamily="34" charset="0"/>
              </a:rPr>
              <a:pPr/>
              <a:t>123</a:t>
            </a:fld>
            <a:endParaRPr lang="en-US" altLang="en-US">
              <a:latin typeface="Arial" panose="020B0604020202020204" pitchFamily="34" charset="0"/>
            </a:endParaRPr>
          </a:p>
        </p:txBody>
      </p:sp>
      <p:sp>
        <p:nvSpPr>
          <p:cNvPr id="97282" name="Rectangle 2">
            <a:extLst>
              <a:ext uri="{FF2B5EF4-FFF2-40B4-BE49-F238E27FC236}">
                <a16:creationId xmlns:a16="http://schemas.microsoft.com/office/drawing/2014/main" id="{3C24C3C5-7C6C-0265-43A8-916941B17254}"/>
              </a:ext>
            </a:extLst>
          </p:cNvPr>
          <p:cNvSpPr>
            <a:spLocks noGrp="1" noChangeArrowheads="1"/>
          </p:cNvSpPr>
          <p:nvPr>
            <p:ph type="body" idx="1"/>
          </p:nvPr>
        </p:nvSpPr>
        <p:spPr>
          <a:xfrm>
            <a:off x="870857" y="447869"/>
            <a:ext cx="8229600" cy="5638800"/>
          </a:xfrm>
        </p:spPr>
        <p:txBody>
          <a:bodyPr/>
          <a:lstStyle/>
          <a:p>
            <a:pPr eaLnBrk="1" hangingPunct="1">
              <a:buClr>
                <a:schemeClr val="tx1"/>
              </a:buClr>
              <a:buFontTx/>
              <a:buChar char="•"/>
              <a:defRPr/>
            </a:pPr>
            <a:r>
              <a:rPr lang="en-US" altLang="en-US" dirty="0">
                <a:latin typeface="Arial" panose="020B0604020202020204" pitchFamily="34" charset="0"/>
              </a:rPr>
              <a:t>In basic horizontal RLC, the number of bits used for the encoding depends on the number of pixels in a row </a:t>
            </a:r>
          </a:p>
          <a:p>
            <a:pPr eaLnBrk="1" hangingPunct="1">
              <a:buClr>
                <a:schemeClr val="tx1"/>
              </a:buClr>
              <a:buFontTx/>
              <a:buNone/>
              <a:defRPr/>
            </a:pPr>
            <a:endParaRPr lang="en-US" altLang="en-US" dirty="0">
              <a:latin typeface="Arial" panose="020B0604020202020204" pitchFamily="34" charset="0"/>
            </a:endParaRPr>
          </a:p>
          <a:p>
            <a:pPr eaLnBrk="1" hangingPunct="1">
              <a:buClr>
                <a:schemeClr val="tx1"/>
              </a:buClr>
              <a:buFontTx/>
              <a:buChar char="•"/>
              <a:defRPr/>
            </a:pPr>
            <a:r>
              <a:rPr lang="en-US" altLang="en-US" dirty="0">
                <a:latin typeface="Arial" panose="020B0604020202020204" pitchFamily="34" charset="0"/>
              </a:rPr>
              <a:t>If the row has 2</a:t>
            </a:r>
            <a:r>
              <a:rPr lang="en-US" altLang="en-US" baseline="30000" dirty="0">
                <a:latin typeface="Arial" panose="020B0604020202020204" pitchFamily="34" charset="0"/>
              </a:rPr>
              <a:t>n</a:t>
            </a:r>
            <a:r>
              <a:rPr lang="en-US" altLang="en-US" dirty="0">
                <a:latin typeface="Arial" panose="020B0604020202020204" pitchFamily="34" charset="0"/>
              </a:rPr>
              <a:t> pixels, then the required number of bits is </a:t>
            </a:r>
            <a:r>
              <a:rPr lang="en-US" altLang="en-US" i="1" dirty="0">
                <a:latin typeface="Arial" panose="020B0604020202020204" pitchFamily="34" charset="0"/>
              </a:rPr>
              <a:t>n</a:t>
            </a:r>
            <a:r>
              <a:rPr lang="en-US" altLang="en-US" dirty="0">
                <a:latin typeface="Arial" panose="020B0604020202020204" pitchFamily="34" charset="0"/>
              </a:rPr>
              <a:t>, so that a run that is the length of the entire row can be encoded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894A2F6-997F-88BF-AEF3-26E8591160C6}"/>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AB1C0F5-5B28-49B9-A3CE-5364425B0135}" type="slidenum">
              <a:rPr lang="en-US" altLang="en-US">
                <a:latin typeface="Arial" panose="020B0604020202020204" pitchFamily="34" charset="0"/>
              </a:rPr>
              <a:pPr/>
              <a:t>124</a:t>
            </a:fld>
            <a:endParaRPr lang="en-US" altLang="en-US">
              <a:latin typeface="Arial" panose="020B0604020202020204" pitchFamily="34" charset="0"/>
            </a:endParaRPr>
          </a:p>
        </p:txBody>
      </p:sp>
      <p:sp>
        <p:nvSpPr>
          <p:cNvPr id="119811" name="Rectangle 3">
            <a:extLst>
              <a:ext uri="{FF2B5EF4-FFF2-40B4-BE49-F238E27FC236}">
                <a16:creationId xmlns:a16="http://schemas.microsoft.com/office/drawing/2014/main" id="{F7D435D9-905E-25F6-8BE7-8855F39E6903}"/>
              </a:ext>
            </a:extLst>
          </p:cNvPr>
          <p:cNvSpPr>
            <a:spLocks noGrp="1" noChangeArrowheads="1"/>
          </p:cNvSpPr>
          <p:nvPr>
            <p:ph type="body" idx="1"/>
          </p:nvPr>
        </p:nvSpPr>
        <p:spPr>
          <a:xfrm>
            <a:off x="1981200" y="304800"/>
            <a:ext cx="8229600" cy="5791200"/>
          </a:xfrm>
        </p:spPr>
        <p:txBody>
          <a:bodyPr/>
          <a:lstStyle/>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Font typeface="Wingdings" panose="05000000000000000000" pitchFamily="2" charset="2"/>
              <a:buNone/>
              <a:defRPr/>
            </a:pPr>
            <a:endParaRPr lang="en-US" altLang="en-US">
              <a:latin typeface="Arial" panose="020B0604020202020204" pitchFamily="34" charset="0"/>
            </a:endParaRPr>
          </a:p>
          <a:p>
            <a:pPr eaLnBrk="1" hangingPunct="1">
              <a:buClr>
                <a:schemeClr val="tx1"/>
              </a:buClr>
              <a:buFontTx/>
              <a:buChar char="•"/>
              <a:defRPr/>
            </a:pPr>
            <a:r>
              <a:rPr lang="en-US" altLang="en-US">
                <a:latin typeface="Arial" panose="020B0604020202020204" pitchFamily="34" charset="0"/>
              </a:rPr>
              <a:t>The next step is to define a convention for the first RLC number in a row – does it represent a run of 0's or 1's?</a:t>
            </a:r>
          </a:p>
        </p:txBody>
      </p:sp>
      <p:pic>
        <p:nvPicPr>
          <p:cNvPr id="81925" name="Picture 4" descr="Ex10">
            <a:extLst>
              <a:ext uri="{FF2B5EF4-FFF2-40B4-BE49-F238E27FC236}">
                <a16:creationId xmlns:a16="http://schemas.microsoft.com/office/drawing/2014/main" id="{B8A8A00B-07CF-1ADD-7CF3-FE8133755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57201"/>
            <a:ext cx="75438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B34E42D-BCE8-DD4B-D947-2E104E6E92E5}"/>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5B409E9-05D8-46D9-B092-37E649934F17}" type="slidenum">
              <a:rPr lang="en-US" altLang="en-US">
                <a:latin typeface="Arial" panose="020B0604020202020204" pitchFamily="34" charset="0"/>
              </a:rPr>
              <a:pPr/>
              <a:t>125</a:t>
            </a:fld>
            <a:endParaRPr lang="en-US" altLang="en-US">
              <a:latin typeface="Arial" panose="020B0604020202020204" pitchFamily="34" charset="0"/>
            </a:endParaRPr>
          </a:p>
        </p:txBody>
      </p:sp>
      <p:pic>
        <p:nvPicPr>
          <p:cNvPr id="82948" name="Picture 4" descr="10">
            <a:extLst>
              <a:ext uri="{FF2B5EF4-FFF2-40B4-BE49-F238E27FC236}">
                <a16:creationId xmlns:a16="http://schemas.microsoft.com/office/drawing/2014/main" id="{AF22636C-E5CB-51F6-7AF3-78509AC40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57201"/>
            <a:ext cx="78486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71E1312-A151-5577-0D21-0D6788F3A97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680A95D-11CD-45AD-9666-E6A30ECB96BF}" type="slidenum">
              <a:rPr lang="en-US" altLang="en-US">
                <a:latin typeface="Arial" panose="020B0604020202020204" pitchFamily="34" charset="0"/>
              </a:rPr>
              <a:pPr/>
              <a:t>126</a:t>
            </a:fld>
            <a:endParaRPr lang="en-US" altLang="en-US">
              <a:latin typeface="Arial" panose="020B0604020202020204" pitchFamily="34" charset="0"/>
            </a:endParaRPr>
          </a:p>
        </p:txBody>
      </p:sp>
      <p:pic>
        <p:nvPicPr>
          <p:cNvPr id="83972" name="Picture 4" descr="10">
            <a:extLst>
              <a:ext uri="{FF2B5EF4-FFF2-40B4-BE49-F238E27FC236}">
                <a16:creationId xmlns:a16="http://schemas.microsoft.com/office/drawing/2014/main" id="{A2AC48D8-9B34-DC4D-4E97-66BF1B881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57201"/>
            <a:ext cx="74676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B6A7FB8-817D-8FBA-379C-CC3DDE5130C9}"/>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7531490-E007-4F95-ADA6-AC6B3C29CE26}" type="slidenum">
              <a:rPr lang="en-US" altLang="en-US">
                <a:latin typeface="Arial" panose="020B0604020202020204" pitchFamily="34" charset="0"/>
              </a:rPr>
              <a:pPr/>
              <a:t>127</a:t>
            </a:fld>
            <a:endParaRPr lang="en-US" altLang="en-US">
              <a:latin typeface="Arial" panose="020B0604020202020204" pitchFamily="34" charset="0"/>
            </a:endParaRPr>
          </a:p>
        </p:txBody>
      </p:sp>
      <p:sp>
        <p:nvSpPr>
          <p:cNvPr id="99330" name="Rectangle 2">
            <a:extLst>
              <a:ext uri="{FF2B5EF4-FFF2-40B4-BE49-F238E27FC236}">
                <a16:creationId xmlns:a16="http://schemas.microsoft.com/office/drawing/2014/main" id="{DF493675-F300-6BD6-15AD-F73860F4C7D9}"/>
              </a:ext>
            </a:extLst>
          </p:cNvPr>
          <p:cNvSpPr>
            <a:spLocks noGrp="1" noChangeArrowheads="1"/>
          </p:cNvSpPr>
          <p:nvPr>
            <p:ph type="body" idx="1"/>
          </p:nvPr>
        </p:nvSpPr>
        <p:spPr>
          <a:xfrm>
            <a:off x="665584" y="531845"/>
            <a:ext cx="8229600" cy="5638800"/>
          </a:xfrm>
        </p:spPr>
        <p:txBody>
          <a:bodyPr/>
          <a:lstStyle/>
          <a:p>
            <a:pPr algn="just" eaLnBrk="1" hangingPunct="1">
              <a:buClr>
                <a:schemeClr val="tx1"/>
              </a:buClr>
              <a:buFontTx/>
              <a:buChar char="•"/>
              <a:defRPr/>
            </a:pPr>
            <a:r>
              <a:rPr lang="en-US" altLang="en-US" i="1" dirty="0" err="1">
                <a:latin typeface="Arial" panose="020B0604020202020204" pitchFamily="34" charset="0"/>
              </a:rPr>
              <a:t>Bitplane</a:t>
            </a:r>
            <a:r>
              <a:rPr lang="en-US" altLang="en-US" i="1" dirty="0">
                <a:latin typeface="Arial" panose="020B0604020202020204" pitchFamily="34" charset="0"/>
              </a:rPr>
              <a:t>-RLC</a:t>
            </a:r>
            <a:r>
              <a:rPr lang="en-US" altLang="en-US" dirty="0">
                <a:latin typeface="Arial" panose="020B0604020202020204" pitchFamily="34" charset="0"/>
              </a:rPr>
              <a:t> : A technique which involves  extension of basic RLC method to gray level images, by applying basic RLC to each bit-plane independently  </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For each binary digit in the gray level value, an image plane is created, and this image plane (a string of 0's and 1's) is then encoded using RLC</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A4A6318-6274-0FED-B5FA-F8AF4B5034E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4150F93-7E85-4D65-85F7-E8060C6BA920}" type="slidenum">
              <a:rPr lang="en-US" altLang="en-US">
                <a:latin typeface="Arial" panose="020B0604020202020204" pitchFamily="34" charset="0"/>
              </a:rPr>
              <a:pPr/>
              <a:t>128</a:t>
            </a:fld>
            <a:endParaRPr lang="en-US" altLang="en-US">
              <a:latin typeface="Arial" panose="020B0604020202020204" pitchFamily="34" charset="0"/>
            </a:endParaRPr>
          </a:p>
        </p:txBody>
      </p:sp>
      <p:sp>
        <p:nvSpPr>
          <p:cNvPr id="86020" name="Rectangle 2">
            <a:extLst>
              <a:ext uri="{FF2B5EF4-FFF2-40B4-BE49-F238E27FC236}">
                <a16:creationId xmlns:a16="http://schemas.microsoft.com/office/drawing/2014/main" id="{C294F84E-582E-0636-E292-BC23BFA6D8D4}"/>
              </a:ext>
            </a:extLst>
          </p:cNvPr>
          <p:cNvSpPr>
            <a:spLocks noChangeArrowheads="1"/>
          </p:cNvSpPr>
          <p:nvPr/>
        </p:nvSpPr>
        <p:spPr bwMode="auto">
          <a:xfrm>
            <a:off x="3786188" y="3190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86021" name="Picture 3" descr="Fig10">
            <a:extLst>
              <a:ext uri="{FF2B5EF4-FFF2-40B4-BE49-F238E27FC236}">
                <a16:creationId xmlns:a16="http://schemas.microsoft.com/office/drawing/2014/main" id="{D26A9EFC-3A5E-5646-3F82-923236ADE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1" y="228601"/>
            <a:ext cx="4403725"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96FA2B6-C918-3436-DAEA-047D5F657405}"/>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9FBB9F7-0A6D-481B-B48D-CD412E03B206}" type="slidenum">
              <a:rPr lang="en-US" altLang="en-US">
                <a:latin typeface="Arial" panose="020B0604020202020204" pitchFamily="34" charset="0"/>
              </a:rPr>
              <a:pPr/>
              <a:t>129</a:t>
            </a:fld>
            <a:endParaRPr lang="en-US" altLang="en-US">
              <a:latin typeface="Arial" panose="020B0604020202020204" pitchFamily="34" charset="0"/>
            </a:endParaRPr>
          </a:p>
        </p:txBody>
      </p:sp>
      <p:sp>
        <p:nvSpPr>
          <p:cNvPr id="100354" name="Rectangle 2">
            <a:extLst>
              <a:ext uri="{FF2B5EF4-FFF2-40B4-BE49-F238E27FC236}">
                <a16:creationId xmlns:a16="http://schemas.microsoft.com/office/drawing/2014/main" id="{389543E7-710C-08DF-D667-D6F376AF8527}"/>
              </a:ext>
            </a:extLst>
          </p:cNvPr>
          <p:cNvSpPr>
            <a:spLocks noGrp="1" noChangeArrowheads="1"/>
          </p:cNvSpPr>
          <p:nvPr>
            <p:ph type="body" idx="1"/>
          </p:nvPr>
        </p:nvSpPr>
        <p:spPr>
          <a:xfrm>
            <a:off x="973494" y="457200"/>
            <a:ext cx="8229600" cy="5943600"/>
          </a:xfrm>
        </p:spPr>
        <p:txBody>
          <a:bodyPr/>
          <a:lstStyle/>
          <a:p>
            <a:pPr algn="just" eaLnBrk="1" hangingPunct="1">
              <a:lnSpc>
                <a:spcPct val="90000"/>
              </a:lnSpc>
              <a:buClr>
                <a:schemeClr val="tx1"/>
              </a:buClr>
              <a:buFontTx/>
              <a:buChar char="•"/>
              <a:defRPr/>
            </a:pPr>
            <a:r>
              <a:rPr lang="en-US" altLang="en-US" dirty="0">
                <a:latin typeface="Arial" panose="020B0604020202020204" pitchFamily="34" charset="0"/>
              </a:rPr>
              <a:t>Typical compression ratios of 0.5 to 1.2 are achieved with complex 8-bit monochrome images </a:t>
            </a:r>
          </a:p>
          <a:p>
            <a:pPr algn="just" eaLnBrk="1" hangingPunct="1">
              <a:lnSpc>
                <a:spcPct val="90000"/>
              </a:lnSpc>
              <a:buClr>
                <a:schemeClr val="tx1"/>
              </a:buClr>
              <a:buFontTx/>
              <a:buChar char="•"/>
              <a:defRPr/>
            </a:pPr>
            <a:endParaRPr lang="en-US" altLang="en-US" dirty="0">
              <a:latin typeface="Arial" panose="020B0604020202020204" pitchFamily="34" charset="0"/>
            </a:endParaRPr>
          </a:p>
          <a:p>
            <a:pPr algn="just" eaLnBrk="1" hangingPunct="1">
              <a:lnSpc>
                <a:spcPct val="90000"/>
              </a:lnSpc>
              <a:buClr>
                <a:schemeClr val="tx1"/>
              </a:buClr>
              <a:buFontTx/>
              <a:buChar char="•"/>
              <a:defRPr/>
            </a:pPr>
            <a:r>
              <a:rPr lang="en-US" altLang="en-US" dirty="0">
                <a:latin typeface="Arial" panose="020B0604020202020204" pitchFamily="34" charset="0"/>
              </a:rPr>
              <a:t>Thus without further processing, this is not a good compression technique for complex images</a:t>
            </a:r>
          </a:p>
          <a:p>
            <a:pPr algn="just" eaLnBrk="1" hangingPunct="1">
              <a:lnSpc>
                <a:spcPct val="90000"/>
              </a:lnSpc>
              <a:buClr>
                <a:schemeClr val="tx1"/>
              </a:buClr>
              <a:buFontTx/>
              <a:buChar char="•"/>
              <a:defRPr/>
            </a:pPr>
            <a:endParaRPr lang="en-US" altLang="en-US" dirty="0">
              <a:latin typeface="Arial" panose="020B0604020202020204" pitchFamily="34" charset="0"/>
            </a:endParaRPr>
          </a:p>
          <a:p>
            <a:pPr algn="just" eaLnBrk="1" hangingPunct="1">
              <a:lnSpc>
                <a:spcPct val="90000"/>
              </a:lnSpc>
              <a:buClr>
                <a:schemeClr val="tx1"/>
              </a:buClr>
              <a:buFontTx/>
              <a:buChar char="•"/>
              <a:defRPr/>
            </a:pPr>
            <a:r>
              <a:rPr lang="en-US" altLang="en-US" dirty="0" err="1">
                <a:latin typeface="Arial" panose="020B0604020202020204" pitchFamily="34" charset="0"/>
              </a:rPr>
              <a:t>Bitplane</a:t>
            </a:r>
            <a:r>
              <a:rPr lang="en-US" altLang="en-US" dirty="0">
                <a:latin typeface="Arial" panose="020B0604020202020204" pitchFamily="34" charset="0"/>
              </a:rPr>
              <a:t>-RLC is most useful for simple images, such as graphics files, where much higher compression ratios are achieved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81F6-79C4-082F-376F-8B71D16A8F0F}"/>
              </a:ext>
            </a:extLst>
          </p:cNvPr>
          <p:cNvSpPr>
            <a:spLocks noGrp="1"/>
          </p:cNvSpPr>
          <p:nvPr>
            <p:ph type="ctrTitle"/>
          </p:nvPr>
        </p:nvSpPr>
        <p:spPr>
          <a:xfrm>
            <a:off x="1524000" y="2313130"/>
            <a:ext cx="9144000" cy="1115870"/>
          </a:xfrm>
        </p:spPr>
        <p:txBody>
          <a:bodyPr>
            <a:normAutofit fontScale="90000"/>
          </a:bodyPr>
          <a:lstStyle/>
          <a:p>
            <a:r>
              <a:rPr lang="en-IN" dirty="0">
                <a:solidFill>
                  <a:schemeClr val="bg2">
                    <a:lumMod val="10000"/>
                  </a:schemeClr>
                </a:solidFill>
              </a:rPr>
              <a:t>Histogram / Brightness Features </a:t>
            </a:r>
            <a:br>
              <a:rPr lang="en-IN" dirty="0">
                <a:solidFill>
                  <a:schemeClr val="bg2">
                    <a:lumMod val="10000"/>
                  </a:schemeClr>
                </a:solidFill>
              </a:rPr>
            </a:br>
            <a:r>
              <a:rPr lang="en-IN" dirty="0">
                <a:solidFill>
                  <a:schemeClr val="bg2">
                    <a:lumMod val="10000"/>
                  </a:schemeClr>
                </a:solidFill>
              </a:rPr>
              <a:t>(Intensity Feature Descriptors)</a:t>
            </a:r>
          </a:p>
        </p:txBody>
      </p:sp>
    </p:spTree>
    <p:extLst>
      <p:ext uri="{BB962C8B-B14F-4D97-AF65-F5344CB8AC3E}">
        <p14:creationId xmlns:p14="http://schemas.microsoft.com/office/powerpoint/2010/main" val="21727349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60950FC-A67B-6A46-3168-1E3FBB77831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2FD4F53-4D99-477F-B272-D284A8754D15}" type="slidenum">
              <a:rPr lang="en-US" altLang="en-US">
                <a:latin typeface="Arial" panose="020B0604020202020204" pitchFamily="34" charset="0"/>
              </a:rPr>
              <a:pPr/>
              <a:t>130</a:t>
            </a:fld>
            <a:endParaRPr lang="en-US" altLang="en-US">
              <a:latin typeface="Arial" panose="020B0604020202020204" pitchFamily="34" charset="0"/>
            </a:endParaRPr>
          </a:p>
        </p:txBody>
      </p:sp>
      <p:sp>
        <p:nvSpPr>
          <p:cNvPr id="101378" name="Rectangle 2">
            <a:extLst>
              <a:ext uri="{FF2B5EF4-FFF2-40B4-BE49-F238E27FC236}">
                <a16:creationId xmlns:a16="http://schemas.microsoft.com/office/drawing/2014/main" id="{4790745D-CA0E-8BA0-6429-FCB80B4856CD}"/>
              </a:ext>
            </a:extLst>
          </p:cNvPr>
          <p:cNvSpPr>
            <a:spLocks noGrp="1" noChangeArrowheads="1"/>
          </p:cNvSpPr>
          <p:nvPr>
            <p:ph type="body" idx="1"/>
          </p:nvPr>
        </p:nvSpPr>
        <p:spPr>
          <a:xfrm>
            <a:off x="852196" y="485192"/>
            <a:ext cx="8229600" cy="5638800"/>
          </a:xfrm>
        </p:spPr>
        <p:txBody>
          <a:bodyPr/>
          <a:lstStyle/>
          <a:p>
            <a:pPr algn="just" eaLnBrk="1" hangingPunct="1">
              <a:lnSpc>
                <a:spcPct val="90000"/>
              </a:lnSpc>
              <a:buClr>
                <a:schemeClr val="tx1"/>
              </a:buClr>
              <a:buFontTx/>
              <a:buChar char="•"/>
              <a:defRPr/>
            </a:pPr>
            <a:r>
              <a:rPr lang="en-US" altLang="en-US">
                <a:latin typeface="Arial" panose="020B0604020202020204" pitchFamily="34" charset="0"/>
              </a:rPr>
              <a:t>The compression results using this method can be improved by preprocessing to reduce the number of gray levels, but then the compression is</a:t>
            </a:r>
            <a:r>
              <a:rPr lang="en-US" altLang="en-US" i="1">
                <a:latin typeface="Arial" panose="020B0604020202020204" pitchFamily="34" charset="0"/>
              </a:rPr>
              <a:t> not lossless</a:t>
            </a:r>
            <a:r>
              <a:rPr lang="en-US" altLang="en-US">
                <a:latin typeface="Arial" panose="020B0604020202020204" pitchFamily="34" charset="0"/>
              </a:rPr>
              <a:t> </a:t>
            </a:r>
          </a:p>
          <a:p>
            <a:pPr algn="just" eaLnBrk="1" hangingPunct="1">
              <a:lnSpc>
                <a:spcPct val="90000"/>
              </a:lnSpc>
              <a:buClr>
                <a:schemeClr val="tx1"/>
              </a:buClr>
              <a:buFontTx/>
              <a:buNone/>
              <a:defRPr/>
            </a:pPr>
            <a:endParaRPr lang="en-US" altLang="en-US">
              <a:latin typeface="Arial" panose="020B0604020202020204" pitchFamily="34" charset="0"/>
            </a:endParaRPr>
          </a:p>
          <a:p>
            <a:pPr algn="just" eaLnBrk="1" hangingPunct="1">
              <a:lnSpc>
                <a:spcPct val="90000"/>
              </a:lnSpc>
              <a:buClr>
                <a:schemeClr val="tx1"/>
              </a:buClr>
              <a:buFontTx/>
              <a:buChar char="•"/>
              <a:defRPr/>
            </a:pPr>
            <a:r>
              <a:rPr lang="en-US" altLang="en-US">
                <a:latin typeface="Arial" panose="020B0604020202020204" pitchFamily="34" charset="0"/>
              </a:rPr>
              <a:t>With lossless bitplane RLC we can improve the compression results by taking our original pixel data (in </a:t>
            </a:r>
            <a:r>
              <a:rPr lang="en-US" altLang="en-US" i="1">
                <a:latin typeface="Arial" panose="020B0604020202020204" pitchFamily="34" charset="0"/>
              </a:rPr>
              <a:t>natural code</a:t>
            </a:r>
            <a:r>
              <a:rPr lang="en-US" altLang="en-US">
                <a:latin typeface="Arial" panose="020B0604020202020204" pitchFamily="34" charset="0"/>
              </a:rPr>
              <a:t>) and mapping it to a </a:t>
            </a:r>
            <a:r>
              <a:rPr lang="en-US" altLang="en-US" i="1">
                <a:latin typeface="Arial" panose="020B0604020202020204" pitchFamily="34" charset="0"/>
              </a:rPr>
              <a:t>Gray code</a:t>
            </a:r>
            <a:r>
              <a:rPr lang="en-US" altLang="en-US">
                <a:latin typeface="Arial" panose="020B0604020202020204" pitchFamily="34" charset="0"/>
              </a:rPr>
              <a:t> (named after Frank Gray), where adjacent numbers differ in only one bit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8082C09-D802-CCFD-B31F-A5C5D5ABAE4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98AA3D7-F8B1-4237-B046-05AEBED59D3E}" type="slidenum">
              <a:rPr lang="en-US" altLang="en-US">
                <a:latin typeface="Arial" panose="020B0604020202020204" pitchFamily="34" charset="0"/>
              </a:rPr>
              <a:pPr/>
              <a:t>131</a:t>
            </a:fld>
            <a:endParaRPr lang="en-US" altLang="en-US">
              <a:latin typeface="Arial" panose="020B0604020202020204" pitchFamily="34" charset="0"/>
            </a:endParaRPr>
          </a:p>
        </p:txBody>
      </p:sp>
      <p:sp>
        <p:nvSpPr>
          <p:cNvPr id="102402" name="Rectangle 2">
            <a:extLst>
              <a:ext uri="{FF2B5EF4-FFF2-40B4-BE49-F238E27FC236}">
                <a16:creationId xmlns:a16="http://schemas.microsoft.com/office/drawing/2014/main" id="{23C319C6-3223-A037-E2DC-B5A78AB05F84}"/>
              </a:ext>
            </a:extLst>
          </p:cNvPr>
          <p:cNvSpPr>
            <a:spLocks noGrp="1" noChangeArrowheads="1"/>
          </p:cNvSpPr>
          <p:nvPr>
            <p:ph type="body" idx="1"/>
          </p:nvPr>
        </p:nvSpPr>
        <p:spPr>
          <a:xfrm>
            <a:off x="1188098" y="464975"/>
            <a:ext cx="8229600" cy="5715000"/>
          </a:xfrm>
        </p:spPr>
        <p:txBody>
          <a:bodyPr/>
          <a:lstStyle/>
          <a:p>
            <a:pPr algn="just" eaLnBrk="1" hangingPunct="1">
              <a:buClr>
                <a:schemeClr val="tx1"/>
              </a:buClr>
              <a:buFontTx/>
              <a:buChar char="•"/>
              <a:defRPr/>
            </a:pPr>
            <a:r>
              <a:rPr lang="en-US" altLang="en-US">
                <a:latin typeface="Arial" panose="020B0604020202020204" pitchFamily="34" charset="0"/>
              </a:rPr>
              <a:t>As the adjacent pixel values are highly correlated, adjacent pixel values tend to be relatively close in gray level value, and this can be problematic for RLC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BCCC0EF-6380-8425-ED8D-594616FF065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CEBDA9C-F51D-447A-92A8-31A7F77B323C}" type="slidenum">
              <a:rPr lang="en-US" altLang="en-US">
                <a:latin typeface="Arial" panose="020B0604020202020204" pitchFamily="34" charset="0"/>
              </a:rPr>
              <a:pPr/>
              <a:t>132</a:t>
            </a:fld>
            <a:endParaRPr lang="en-US" altLang="en-US">
              <a:latin typeface="Arial" panose="020B0604020202020204" pitchFamily="34" charset="0"/>
            </a:endParaRPr>
          </a:p>
        </p:txBody>
      </p:sp>
      <p:sp>
        <p:nvSpPr>
          <p:cNvPr id="113666" name="Rectangle 2">
            <a:extLst>
              <a:ext uri="{FF2B5EF4-FFF2-40B4-BE49-F238E27FC236}">
                <a16:creationId xmlns:a16="http://schemas.microsoft.com/office/drawing/2014/main" id="{612F9A32-09BE-E8C3-5D45-89FF2820A6C9}"/>
              </a:ext>
            </a:extLst>
          </p:cNvPr>
          <p:cNvSpPr>
            <a:spLocks noGrp="1" noChangeArrowheads="1"/>
          </p:cNvSpPr>
          <p:nvPr>
            <p:ph type="body" idx="1"/>
          </p:nvPr>
        </p:nvSpPr>
        <p:spPr>
          <a:xfrm>
            <a:off x="908180" y="436983"/>
            <a:ext cx="8229600" cy="5715000"/>
          </a:xfrm>
        </p:spPr>
        <p:txBody>
          <a:bodyPr/>
          <a:lstStyle/>
          <a:p>
            <a:pPr algn="just" eaLnBrk="1" hangingPunct="1">
              <a:buClr>
                <a:schemeClr val="tx1"/>
              </a:buClr>
              <a:buFont typeface="Wingdings" panose="05000000000000000000" pitchFamily="2" charset="2"/>
              <a:buChar char="ü"/>
              <a:defRPr/>
            </a:pPr>
            <a:r>
              <a:rPr lang="en-US" altLang="en-US" b="1" dirty="0">
                <a:latin typeface="Arial" panose="020B0604020202020204" pitchFamily="34" charset="0"/>
              </a:rPr>
              <a:t>Arithmetic Coding </a:t>
            </a:r>
          </a:p>
          <a:p>
            <a:pPr algn="just" eaLnBrk="1" hangingPunct="1">
              <a:buClr>
                <a:schemeClr val="tx1"/>
              </a:buClr>
              <a:buFont typeface="Wingdings" panose="05000000000000000000" pitchFamily="2" charset="2"/>
              <a:buChar char="ü"/>
              <a:defRPr/>
            </a:pPr>
            <a:endParaRPr lang="en-US" altLang="en-US" b="1" dirty="0">
              <a:latin typeface="Arial" panose="020B0604020202020204" pitchFamily="34" charset="0"/>
            </a:endParaRPr>
          </a:p>
          <a:p>
            <a:pPr algn="just" eaLnBrk="1" hangingPunct="1">
              <a:buClr>
                <a:schemeClr val="tx1"/>
              </a:buClr>
              <a:buFontTx/>
              <a:buChar char="•"/>
              <a:defRPr/>
            </a:pPr>
            <a:r>
              <a:rPr lang="en-US" altLang="en-US" i="1" dirty="0">
                <a:latin typeface="Arial" panose="020B0604020202020204" pitchFamily="34" charset="0"/>
              </a:rPr>
              <a:t>Arithmetic coding</a:t>
            </a:r>
            <a:r>
              <a:rPr lang="en-US" altLang="en-US" dirty="0">
                <a:latin typeface="Arial" panose="020B0604020202020204" pitchFamily="34" charset="0"/>
              </a:rPr>
              <a:t> transforms input data into a single floating point number between 0 and 1</a:t>
            </a:r>
          </a:p>
          <a:p>
            <a:pPr algn="just" eaLnBrk="1" hangingPunct="1">
              <a:buClr>
                <a:schemeClr val="tx1"/>
              </a:buClr>
              <a:buFontTx/>
              <a:buNone/>
              <a:defRPr/>
            </a:pPr>
            <a:r>
              <a:rPr lang="en-US" altLang="en-US" dirty="0">
                <a:latin typeface="Arial" panose="020B0604020202020204" pitchFamily="34" charset="0"/>
              </a:rPr>
              <a:t> </a:t>
            </a:r>
          </a:p>
          <a:p>
            <a:pPr algn="just" eaLnBrk="1" hangingPunct="1">
              <a:buClr>
                <a:schemeClr val="tx1"/>
              </a:buClr>
              <a:buFontTx/>
              <a:buChar char="•"/>
              <a:defRPr/>
            </a:pPr>
            <a:r>
              <a:rPr lang="en-US" altLang="en-US" dirty="0">
                <a:latin typeface="Arial" panose="020B0604020202020204" pitchFamily="34" charset="0"/>
              </a:rPr>
              <a:t>There is not a direct correspondence between the code and the individual pixel values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4B30070-5BE0-80C1-0894-F2FB0129283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FD52B9C-5940-4CAD-AAF3-E3376BDF7F48}" type="slidenum">
              <a:rPr lang="en-US" altLang="en-US">
                <a:latin typeface="Arial" panose="020B0604020202020204" pitchFamily="34" charset="0"/>
              </a:rPr>
              <a:pPr/>
              <a:t>133</a:t>
            </a:fld>
            <a:endParaRPr lang="en-US" altLang="en-US">
              <a:latin typeface="Arial" panose="020B0604020202020204" pitchFamily="34" charset="0"/>
            </a:endParaRPr>
          </a:p>
        </p:txBody>
      </p:sp>
      <p:sp>
        <p:nvSpPr>
          <p:cNvPr id="114690" name="Rectangle 2">
            <a:extLst>
              <a:ext uri="{FF2B5EF4-FFF2-40B4-BE49-F238E27FC236}">
                <a16:creationId xmlns:a16="http://schemas.microsoft.com/office/drawing/2014/main" id="{A89AEA8D-C9EB-2B07-6A3A-C334427A0905}"/>
              </a:ext>
            </a:extLst>
          </p:cNvPr>
          <p:cNvSpPr>
            <a:spLocks noGrp="1" noChangeArrowheads="1"/>
          </p:cNvSpPr>
          <p:nvPr>
            <p:ph type="body" idx="1"/>
          </p:nvPr>
        </p:nvSpPr>
        <p:spPr>
          <a:xfrm>
            <a:off x="1981200" y="304800"/>
            <a:ext cx="8229600" cy="5791200"/>
          </a:xfrm>
        </p:spPr>
        <p:txBody>
          <a:bodyPr/>
          <a:lstStyle/>
          <a:p>
            <a:pPr eaLnBrk="1" hangingPunct="1">
              <a:buClr>
                <a:schemeClr val="tx1"/>
              </a:buClr>
              <a:buFontTx/>
              <a:buChar char="•"/>
              <a:defRPr/>
            </a:pPr>
            <a:r>
              <a:rPr lang="en-US" altLang="en-US">
                <a:latin typeface="Arial" panose="020B0604020202020204" pitchFamily="34" charset="0"/>
              </a:rPr>
              <a:t>As each input symbol (pixel value) is read the precision required for the number becomes greater </a:t>
            </a:r>
          </a:p>
          <a:p>
            <a:pPr eaLnBrk="1" hangingPunct="1">
              <a:buClr>
                <a:schemeClr val="tx1"/>
              </a:buClr>
              <a:buFontTx/>
              <a:buNone/>
              <a:defRPr/>
            </a:pPr>
            <a:endParaRPr lang="en-US" altLang="en-US">
              <a:latin typeface="Arial" panose="020B0604020202020204" pitchFamily="34" charset="0"/>
            </a:endParaRPr>
          </a:p>
          <a:p>
            <a:pPr eaLnBrk="1" hangingPunct="1">
              <a:buClr>
                <a:schemeClr val="tx1"/>
              </a:buClr>
              <a:buFontTx/>
              <a:buChar char="•"/>
              <a:defRPr/>
            </a:pPr>
            <a:r>
              <a:rPr lang="en-US" altLang="en-US">
                <a:latin typeface="Arial" panose="020B0604020202020204" pitchFamily="34" charset="0"/>
              </a:rPr>
              <a:t>As the images are very large and the precision of digital computers is finite, the entire image must be divided into small subimages to be encoded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B58950D-AD7E-625D-6314-D67B3E3F7F28}"/>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E6B0D90-50ED-4A8F-A621-F69F3BE265D9}" type="slidenum">
              <a:rPr lang="en-US" altLang="en-US">
                <a:latin typeface="Arial" panose="020B0604020202020204" pitchFamily="34" charset="0"/>
              </a:rPr>
              <a:pPr/>
              <a:t>134</a:t>
            </a:fld>
            <a:endParaRPr lang="en-US" altLang="en-US">
              <a:latin typeface="Arial" panose="020B0604020202020204" pitchFamily="34" charset="0"/>
            </a:endParaRPr>
          </a:p>
        </p:txBody>
      </p:sp>
      <p:sp>
        <p:nvSpPr>
          <p:cNvPr id="115714" name="Rectangle 2">
            <a:extLst>
              <a:ext uri="{FF2B5EF4-FFF2-40B4-BE49-F238E27FC236}">
                <a16:creationId xmlns:a16="http://schemas.microsoft.com/office/drawing/2014/main" id="{DF729FBE-594D-DFBD-D48F-16915429B9AF}"/>
              </a:ext>
            </a:extLst>
          </p:cNvPr>
          <p:cNvSpPr>
            <a:spLocks noGrp="1" noChangeArrowheads="1"/>
          </p:cNvSpPr>
          <p:nvPr>
            <p:ph type="body" idx="1"/>
          </p:nvPr>
        </p:nvSpPr>
        <p:spPr>
          <a:xfrm>
            <a:off x="684245" y="531846"/>
            <a:ext cx="8229600" cy="5638800"/>
          </a:xfrm>
        </p:spPr>
        <p:txBody>
          <a:bodyPr/>
          <a:lstStyle/>
          <a:p>
            <a:pPr algn="just" eaLnBrk="1" hangingPunct="1">
              <a:buClr>
                <a:schemeClr val="tx1"/>
              </a:buClr>
              <a:buFontTx/>
              <a:buChar char="•"/>
              <a:defRPr/>
            </a:pPr>
            <a:r>
              <a:rPr lang="en-US" altLang="en-US" dirty="0">
                <a:latin typeface="Arial" panose="020B0604020202020204" pitchFamily="34" charset="0"/>
              </a:rPr>
              <a:t>Arithmetic coding uses the probability distribution of the data (histogram), so it can theoretically achieve the maximum compression specified by the entropy </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It works by successively subdividing the interval between 0 and 1, based on the placement of the current pixel value in the probability distribution </a:t>
            </a:r>
          </a:p>
          <a:p>
            <a:pPr algn="just" eaLnBrk="1" hangingPunct="1">
              <a:buFont typeface="Wingdings" panose="05000000000000000000" pitchFamily="2" charset="2"/>
              <a:buNone/>
              <a:defRPr/>
            </a:pPr>
            <a:endParaRPr lang="en-US"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66BE706-2EB5-BDE9-92BC-44452AA8AA2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F958921-EDC7-4DEB-8FFF-BBC12F9E59B3}" type="slidenum">
              <a:rPr lang="en-US" altLang="en-US">
                <a:latin typeface="Arial" panose="020B0604020202020204" pitchFamily="34" charset="0"/>
              </a:rPr>
              <a:pPr/>
              <a:t>135</a:t>
            </a:fld>
            <a:endParaRPr lang="en-US" altLang="en-US">
              <a:latin typeface="Arial" panose="020B0604020202020204" pitchFamily="34" charset="0"/>
            </a:endParaRPr>
          </a:p>
        </p:txBody>
      </p:sp>
      <p:pic>
        <p:nvPicPr>
          <p:cNvPr id="107524" name="Picture 5" descr="10">
            <a:extLst>
              <a:ext uri="{FF2B5EF4-FFF2-40B4-BE49-F238E27FC236}">
                <a16:creationId xmlns:a16="http://schemas.microsoft.com/office/drawing/2014/main" id="{90EC1510-4E02-A98E-15D5-C8D67D6EC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33400"/>
            <a:ext cx="80772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77F39FD-16A8-9625-55F2-9CD3D545A7C5}"/>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513F59E-FC27-46A2-B206-7B5EB0F635AD}" type="slidenum">
              <a:rPr lang="en-US" altLang="en-US">
                <a:latin typeface="Arial" panose="020B0604020202020204" pitchFamily="34" charset="0"/>
              </a:rPr>
              <a:pPr/>
              <a:t>136</a:t>
            </a:fld>
            <a:endParaRPr lang="en-US" altLang="en-US">
              <a:latin typeface="Arial" panose="020B0604020202020204" pitchFamily="34" charset="0"/>
            </a:endParaRPr>
          </a:p>
        </p:txBody>
      </p:sp>
      <p:sp>
        <p:nvSpPr>
          <p:cNvPr id="108548" name="Rectangle 2">
            <a:extLst>
              <a:ext uri="{FF2B5EF4-FFF2-40B4-BE49-F238E27FC236}">
                <a16:creationId xmlns:a16="http://schemas.microsoft.com/office/drawing/2014/main" id="{B5C4F8D1-DC66-F972-6BF2-D4C9C3569137}"/>
              </a:ext>
            </a:extLst>
          </p:cNvPr>
          <p:cNvSpPr>
            <a:spLocks noChangeArrowheads="1"/>
          </p:cNvSpPr>
          <p:nvPr/>
        </p:nvSpPr>
        <p:spPr bwMode="auto">
          <a:xfrm>
            <a:off x="3286125" y="1714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08549" name="Picture 3" descr="Fig10">
            <a:extLst>
              <a:ext uri="{FF2B5EF4-FFF2-40B4-BE49-F238E27FC236}">
                <a16:creationId xmlns:a16="http://schemas.microsoft.com/office/drawing/2014/main" id="{1D4974D2-71AA-2D87-8EB8-18550ED98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152400"/>
            <a:ext cx="51911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53E1965-57EF-8405-D4DB-2503B8A918D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28A4B9F-5495-4A44-AB4D-1B4CCA3E9F8E}" type="slidenum">
              <a:rPr lang="en-US" altLang="en-US">
                <a:latin typeface="Arial" panose="020B0604020202020204" pitchFamily="34" charset="0"/>
              </a:rPr>
              <a:pPr/>
              <a:t>137</a:t>
            </a:fld>
            <a:endParaRPr lang="en-US" altLang="en-US">
              <a:latin typeface="Arial" panose="020B0604020202020204" pitchFamily="34" charset="0"/>
            </a:endParaRPr>
          </a:p>
        </p:txBody>
      </p:sp>
      <p:pic>
        <p:nvPicPr>
          <p:cNvPr id="109572" name="Picture 4" descr="10">
            <a:extLst>
              <a:ext uri="{FF2B5EF4-FFF2-40B4-BE49-F238E27FC236}">
                <a16:creationId xmlns:a16="http://schemas.microsoft.com/office/drawing/2014/main" id="{0A6A34A7-3601-74BD-62EF-BBC85A210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81000"/>
            <a:ext cx="8077200"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0DC19C1-E27C-F940-9BC3-9DBD513E263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3DBFFB5-1C0B-4644-8F8D-A2494546F8C7}" type="slidenum">
              <a:rPr lang="en-US" altLang="en-US">
                <a:latin typeface="Arial" panose="020B0604020202020204" pitchFamily="34" charset="0"/>
              </a:rPr>
              <a:pPr/>
              <a:t>138</a:t>
            </a:fld>
            <a:endParaRPr lang="en-US" altLang="en-US">
              <a:latin typeface="Arial" panose="020B0604020202020204" pitchFamily="34" charset="0"/>
            </a:endParaRPr>
          </a:p>
        </p:txBody>
      </p:sp>
      <p:sp>
        <p:nvSpPr>
          <p:cNvPr id="116738" name="Rectangle 2">
            <a:extLst>
              <a:ext uri="{FF2B5EF4-FFF2-40B4-BE49-F238E27FC236}">
                <a16:creationId xmlns:a16="http://schemas.microsoft.com/office/drawing/2014/main" id="{4AED2AB5-BDEA-E5D4-7715-5C3D03D5F8C8}"/>
              </a:ext>
            </a:extLst>
          </p:cNvPr>
          <p:cNvSpPr>
            <a:spLocks noGrp="1" noChangeArrowheads="1"/>
          </p:cNvSpPr>
          <p:nvPr>
            <p:ph type="body" idx="1"/>
          </p:nvPr>
        </p:nvSpPr>
        <p:spPr>
          <a:xfrm>
            <a:off x="1981200" y="381000"/>
            <a:ext cx="8229600" cy="5715000"/>
          </a:xfrm>
        </p:spPr>
        <p:txBody>
          <a:bodyPr/>
          <a:lstStyle/>
          <a:p>
            <a:pPr eaLnBrk="1" hangingPunct="1">
              <a:buClr>
                <a:schemeClr val="tx1"/>
              </a:buClr>
              <a:buFontTx/>
              <a:buChar char="•"/>
              <a:defRPr/>
            </a:pPr>
            <a:r>
              <a:rPr lang="en-US" altLang="en-US">
                <a:latin typeface="Arial" panose="020B0604020202020204" pitchFamily="34" charset="0"/>
              </a:rPr>
              <a:t>In practice, this technique may be used as part of an image compression scheme, but is impractical to use alone</a:t>
            </a:r>
          </a:p>
          <a:p>
            <a:pPr eaLnBrk="1" hangingPunct="1">
              <a:buClr>
                <a:schemeClr val="tx1"/>
              </a:buClr>
              <a:buFontTx/>
              <a:buNone/>
              <a:defRPr/>
            </a:pPr>
            <a:endParaRPr lang="en-US" altLang="en-US">
              <a:latin typeface="Arial" panose="020B0604020202020204" pitchFamily="34" charset="0"/>
            </a:endParaRPr>
          </a:p>
          <a:p>
            <a:pPr eaLnBrk="1" hangingPunct="1">
              <a:buClr>
                <a:schemeClr val="tx1"/>
              </a:buClr>
              <a:buFontTx/>
              <a:buChar char="•"/>
              <a:defRPr/>
            </a:pPr>
            <a:r>
              <a:rPr lang="en-US" altLang="en-US">
                <a:latin typeface="Arial" panose="020B0604020202020204" pitchFamily="34" charset="0"/>
              </a:rPr>
              <a:t>It is one of the options available in the JPEG standard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EC295945-9AF9-F502-455C-0CB0A7D1CB0A}"/>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1B4F367D-1160-3013-F12E-CD6E73B246B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339A12D-6F5E-4147-BFD8-59675ED14320}" type="slidenum">
              <a:rPr lang="en-US" altLang="en-US">
                <a:latin typeface="Arial" panose="020B0604020202020204" pitchFamily="34" charset="0"/>
              </a:rPr>
              <a:pPr/>
              <a:t>139</a:t>
            </a:fld>
            <a:endParaRPr lang="en-US" altLang="en-US">
              <a:latin typeface="Arial" panose="020B0604020202020204" pitchFamily="34" charset="0"/>
            </a:endParaRPr>
          </a:p>
        </p:txBody>
      </p:sp>
      <p:sp>
        <p:nvSpPr>
          <p:cNvPr id="147458" name="Rectangle 2">
            <a:extLst>
              <a:ext uri="{FF2B5EF4-FFF2-40B4-BE49-F238E27FC236}">
                <a16:creationId xmlns:a16="http://schemas.microsoft.com/office/drawing/2014/main" id="{148268C4-5AED-03D2-B8C7-939978749521}"/>
              </a:ext>
            </a:extLst>
          </p:cNvPr>
          <p:cNvSpPr>
            <a:spLocks noGrp="1" noChangeArrowheads="1"/>
          </p:cNvSpPr>
          <p:nvPr>
            <p:ph type="body" idx="1"/>
          </p:nvPr>
        </p:nvSpPr>
        <p:spPr>
          <a:xfrm>
            <a:off x="1981200" y="304800"/>
            <a:ext cx="8229600" cy="5791200"/>
          </a:xfrm>
        </p:spPr>
        <p:txBody>
          <a:bodyPr/>
          <a:lstStyle/>
          <a:p>
            <a:pPr algn="just" eaLnBrk="1" hangingPunct="1">
              <a:buClr>
                <a:schemeClr val="tx1"/>
              </a:buClr>
              <a:buFont typeface="Wingdings" panose="05000000000000000000" pitchFamily="2" charset="2"/>
              <a:buChar char="Ø"/>
              <a:defRPr/>
            </a:pPr>
            <a:r>
              <a:rPr lang="en-US" altLang="en-US" sz="3600" b="1" dirty="0">
                <a:latin typeface="Arial" panose="020B0604020202020204" pitchFamily="34" charset="0"/>
              </a:rPr>
              <a:t>Lossy Compression Methods</a:t>
            </a:r>
          </a:p>
          <a:p>
            <a:pPr algn="just" eaLnBrk="1" hangingPunct="1">
              <a:buFont typeface="Wingdings" panose="05000000000000000000" pitchFamily="2" charset="2"/>
              <a:buNone/>
              <a:defRPr/>
            </a:pPr>
            <a:endParaRPr lang="en-US" altLang="en-US" sz="3600" b="1"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Lossy compression methods are required to  achieve high compression ratios with complex images</a:t>
            </a:r>
          </a:p>
          <a:p>
            <a:pPr algn="just" eaLnBrk="1" hangingPunct="1">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They provides tradeoffs between image quality and degree of compression, which allows the compression algorithm to be customized to the application</a:t>
            </a:r>
            <a:r>
              <a:rPr lang="en-US" altLang="en-US" dirty="0"/>
              <a:t> </a:t>
            </a:r>
            <a:endParaRPr lang="en-US" altLang="en-US" sz="3600" b="1" dirty="0">
              <a:latin typeface="Arial" panose="020B0604020202020204" pitchFamily="34" charset="0"/>
            </a:endParaRPr>
          </a:p>
          <a:p>
            <a:pPr algn="just" eaLnBrk="1" hangingPunct="1">
              <a:buFont typeface="Wingdings" panose="05000000000000000000" pitchFamily="2" charset="2"/>
              <a:buNone/>
              <a:defRPr/>
            </a:pPr>
            <a:endParaRPr lang="en-US"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29C4-992E-6702-DF32-CE92ADA30046}"/>
              </a:ext>
            </a:extLst>
          </p:cNvPr>
          <p:cNvSpPr>
            <a:spLocks noGrp="1"/>
          </p:cNvSpPr>
          <p:nvPr>
            <p:ph type="title"/>
          </p:nvPr>
        </p:nvSpPr>
        <p:spPr/>
        <p:txBody>
          <a:bodyPr/>
          <a:lstStyle/>
          <a:p>
            <a:r>
              <a:rPr lang="en-IN" dirty="0"/>
              <a:t>Histogram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618D6-A217-E216-92BF-2B28695651F1}"/>
                  </a:ext>
                </a:extLst>
              </p:cNvPr>
              <p:cNvSpPr>
                <a:spLocks noGrp="1"/>
              </p:cNvSpPr>
              <p:nvPr>
                <p:ph idx="1"/>
              </p:nvPr>
            </p:nvSpPr>
            <p:spPr/>
            <p:txBody>
              <a:bodyPr>
                <a:normAutofit fontScale="92500"/>
              </a:bodyPr>
              <a:lstStyle/>
              <a:p>
                <a:pPr algn="just"/>
                <a:r>
                  <a:rPr lang="en-IN" dirty="0">
                    <a:latin typeface="Cambria" panose="02040503050406030204" pitchFamily="18" charset="0"/>
                    <a:ea typeface="Cambria" panose="02040503050406030204" pitchFamily="18" charset="0"/>
                  </a:rPr>
                  <a:t>Histogram features are also known as brightness features and are described in terms of the luminance (or intensity) features. </a:t>
                </a:r>
              </a:p>
              <a:p>
                <a:pPr algn="just"/>
                <a:r>
                  <a:rPr lang="en-IN" dirty="0">
                    <a:latin typeface="Cambria" panose="02040503050406030204" pitchFamily="18" charset="0"/>
                    <a:ea typeface="Cambria" panose="02040503050406030204" pitchFamily="18" charset="0"/>
                  </a:rPr>
                  <a:t>The histogram shows the </a:t>
                </a:r>
                <a:r>
                  <a:rPr lang="en-IN" dirty="0">
                    <a:solidFill>
                      <a:srgbClr val="FF0000"/>
                    </a:solidFill>
                    <a:latin typeface="Cambria" panose="02040503050406030204" pitchFamily="18" charset="0"/>
                    <a:ea typeface="Cambria" panose="02040503050406030204" pitchFamily="18" charset="0"/>
                  </a:rPr>
                  <a:t>brightness distribution </a:t>
                </a:r>
                <a:r>
                  <a:rPr lang="en-IN" dirty="0">
                    <a:latin typeface="Cambria" panose="02040503050406030204" pitchFamily="18" charset="0"/>
                    <a:ea typeface="Cambria" panose="02040503050406030204" pitchFamily="18" charset="0"/>
                  </a:rPr>
                  <a:t>found in the object.</a:t>
                </a:r>
              </a:p>
              <a:p>
                <a:pPr algn="just"/>
                <a:r>
                  <a:rPr lang="en-IN" dirty="0">
                    <a:latin typeface="Cambria" panose="02040503050406030204" pitchFamily="18" charset="0"/>
                    <a:ea typeface="Cambria" panose="02040503050406030204" pitchFamily="18" charset="0"/>
                  </a:rPr>
                  <a:t>The first order histogram of an image can be approximated using the below equation </a:t>
                </a:r>
                <a:endParaRPr lang="en-IN" b="0" i="1" dirty="0">
                  <a:latin typeface="Cambria" panose="02040503050406030204" pitchFamily="18" charset="0"/>
                  <a:ea typeface="Cambria"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𝑏</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num>
                        <m:den>
                          <m:r>
                            <a:rPr lang="en-IN" b="0" i="1" smtClean="0">
                              <a:latin typeface="Cambria Math" panose="02040503050406030204" pitchFamily="18" charset="0"/>
                            </a:rPr>
                            <m:t>𝑚</m:t>
                          </m:r>
                        </m:den>
                      </m:f>
                    </m:oMath>
                  </m:oMathPara>
                </a14:m>
                <a:endParaRPr lang="en-IN" dirty="0">
                  <a:latin typeface="Cambria" panose="02040503050406030204" pitchFamily="18" charset="0"/>
                  <a:ea typeface="Cambria" panose="02040503050406030204" pitchFamily="18" charset="0"/>
                </a:endParaRPr>
              </a:p>
              <a:p>
                <a:pPr marL="0" indent="0" algn="just">
                  <a:buNone/>
                </a:pPr>
                <a:r>
                  <a:rPr lang="en-IN" dirty="0">
                    <a:latin typeface="Cambria" panose="02040503050406030204" pitchFamily="18" charset="0"/>
                    <a:ea typeface="Cambria" panose="02040503050406030204" pitchFamily="18" charset="0"/>
                  </a:rPr>
                  <a:t>Here,</a:t>
                </a:r>
              </a:p>
              <a:p>
                <a:pPr marL="0" indent="0" algn="just">
                  <a:buNone/>
                </a:pPr>
                <a:r>
                  <a:rPr lang="en-IN" dirty="0">
                    <a:latin typeface="Cambria" panose="02040503050406030204" pitchFamily="18" charset="0"/>
                    <a:ea typeface="Cambria" panose="02040503050406030204" pitchFamily="18" charset="0"/>
                  </a:rPr>
                  <a:t>	N(b) is the number of pixels having an amplitude of </a:t>
                </a:r>
                <a:r>
                  <a:rPr lang="en-IN" dirty="0" err="1">
                    <a:latin typeface="Cambria" panose="02040503050406030204" pitchFamily="18" charset="0"/>
                    <a:ea typeface="Cambria" panose="02040503050406030204" pitchFamily="18" charset="0"/>
                  </a:rPr>
                  <a:t>r</a:t>
                </a:r>
                <a:r>
                  <a:rPr lang="en-IN" baseline="-25000" dirty="0" err="1">
                    <a:latin typeface="Cambria" panose="02040503050406030204" pitchFamily="18" charset="0"/>
                    <a:ea typeface="Cambria" panose="02040503050406030204" pitchFamily="18" charset="0"/>
                  </a:rPr>
                  <a:t>b</a:t>
                </a:r>
                <a:r>
                  <a:rPr lang="en-IN" baseline="-25000" dirty="0">
                    <a:latin typeface="Cambria" panose="02040503050406030204" pitchFamily="18" charset="0"/>
                    <a:ea typeface="Cambria" panose="02040503050406030204" pitchFamily="18" charset="0"/>
                  </a:rPr>
                  <a:t> </a:t>
                </a:r>
              </a:p>
              <a:p>
                <a:pPr marL="0" indent="0" algn="just">
                  <a:buNone/>
                </a:pPr>
                <a:r>
                  <a:rPr lang="en-IN" baseline="-25000"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L is the total grey levels and </a:t>
                </a:r>
              </a:p>
              <a:p>
                <a:pPr marL="0" indent="0" algn="just">
                  <a:buNone/>
                </a:pPr>
                <a:r>
                  <a:rPr lang="en-IN" dirty="0">
                    <a:latin typeface="Cambria" panose="02040503050406030204" pitchFamily="18" charset="0"/>
                    <a:ea typeface="Cambria" panose="02040503050406030204" pitchFamily="18" charset="0"/>
                  </a:rPr>
                  <a:t>	m is the total number of pixels in the image.</a:t>
                </a:r>
              </a:p>
            </p:txBody>
          </p:sp>
        </mc:Choice>
        <mc:Fallback xmlns="">
          <p:sp>
            <p:nvSpPr>
              <p:cNvPr id="3" name="Content Placeholder 2">
                <a:extLst>
                  <a:ext uri="{FF2B5EF4-FFF2-40B4-BE49-F238E27FC236}">
                    <a16:creationId xmlns:a16="http://schemas.microsoft.com/office/drawing/2014/main" id="{A11618D6-A217-E216-92BF-2B28695651F1}"/>
                  </a:ext>
                </a:extLst>
              </p:cNvPr>
              <p:cNvSpPr>
                <a:spLocks noGrp="1" noRot="1" noChangeAspect="1" noMove="1" noResize="1" noEditPoints="1" noAdjustHandles="1" noChangeArrowheads="1" noChangeShapeType="1" noTextEdit="1"/>
              </p:cNvSpPr>
              <p:nvPr>
                <p:ph idx="1"/>
              </p:nvPr>
            </p:nvSpPr>
            <p:spPr>
              <a:blipFill>
                <a:blip r:embed="rId2"/>
                <a:stretch>
                  <a:fillRect l="-1043" t="-2043" r="-986" b="-2554"/>
                </a:stretch>
              </a:blipFill>
            </p:spPr>
            <p:txBody>
              <a:bodyPr/>
              <a:lstStyle/>
              <a:p>
                <a:r>
                  <a:rPr lang="en-IN">
                    <a:noFill/>
                  </a:rPr>
                  <a:t> </a:t>
                </a:r>
              </a:p>
            </p:txBody>
          </p:sp>
        </mc:Fallback>
      </mc:AlternateContent>
    </p:spTree>
    <p:extLst>
      <p:ext uri="{BB962C8B-B14F-4D97-AF65-F5344CB8AC3E}">
        <p14:creationId xmlns:p14="http://schemas.microsoft.com/office/powerpoint/2010/main" val="4011053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FFBCE015-667A-AE0F-60C6-07253E169D8E}"/>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6F2D89F1-276A-9178-8FFB-E3A90A49FE7C}"/>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53E054D-E35C-4158-94A4-2D50C2073142}" type="slidenum">
              <a:rPr lang="en-US" altLang="en-US">
                <a:latin typeface="Arial" panose="020B0604020202020204" pitchFamily="34" charset="0"/>
              </a:rPr>
              <a:pPr/>
              <a:t>140</a:t>
            </a:fld>
            <a:endParaRPr lang="en-US" altLang="en-US">
              <a:latin typeface="Arial" panose="020B0604020202020204" pitchFamily="34" charset="0"/>
            </a:endParaRPr>
          </a:p>
        </p:txBody>
      </p:sp>
      <p:sp>
        <p:nvSpPr>
          <p:cNvPr id="112644" name="Rectangle 2">
            <a:extLst>
              <a:ext uri="{FF2B5EF4-FFF2-40B4-BE49-F238E27FC236}">
                <a16:creationId xmlns:a16="http://schemas.microsoft.com/office/drawing/2014/main" id="{7AF8D045-3B01-9615-9A47-6E1801C37CC8}"/>
              </a:ext>
            </a:extLst>
          </p:cNvPr>
          <p:cNvSpPr>
            <a:spLocks noChangeArrowheads="1"/>
          </p:cNvSpPr>
          <p:nvPr/>
        </p:nvSpPr>
        <p:spPr bwMode="auto">
          <a:xfrm>
            <a:off x="3581400" y="3333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12645" name="Picture 3" descr="Fig10">
            <a:extLst>
              <a:ext uri="{FF2B5EF4-FFF2-40B4-BE49-F238E27FC236}">
                <a16:creationId xmlns:a16="http://schemas.microsoft.com/office/drawing/2014/main" id="{36943AC9-F4DC-1B64-C99F-6C36F3EEF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333376"/>
            <a:ext cx="4805363"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DD01C3B5-821F-3B5E-29C7-FA6C6F309B06}"/>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A7D2EAE3-3A95-32DB-FFC5-C79F210ABD66}"/>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E4254D0-04D0-4E01-B8A0-3094358E6FA2}" type="slidenum">
              <a:rPr lang="en-US" altLang="en-US">
                <a:latin typeface="Arial" panose="020B0604020202020204" pitchFamily="34" charset="0"/>
              </a:rPr>
              <a:pPr/>
              <a:t>141</a:t>
            </a:fld>
            <a:endParaRPr lang="en-US" altLang="en-US">
              <a:latin typeface="Arial" panose="020B0604020202020204" pitchFamily="34" charset="0"/>
            </a:endParaRPr>
          </a:p>
        </p:txBody>
      </p:sp>
      <p:sp>
        <p:nvSpPr>
          <p:cNvPr id="149506" name="Rectangle 2">
            <a:extLst>
              <a:ext uri="{FF2B5EF4-FFF2-40B4-BE49-F238E27FC236}">
                <a16:creationId xmlns:a16="http://schemas.microsoft.com/office/drawing/2014/main" id="{828D1F04-8A61-3D23-BF91-B0AAC1E9B28E}"/>
              </a:ext>
            </a:extLst>
          </p:cNvPr>
          <p:cNvSpPr>
            <a:spLocks noGrp="1" noChangeArrowheads="1"/>
          </p:cNvSpPr>
          <p:nvPr>
            <p:ph type="body" idx="1"/>
          </p:nvPr>
        </p:nvSpPr>
        <p:spPr>
          <a:xfrm>
            <a:off x="1981200" y="381000"/>
            <a:ext cx="8229600" cy="5715000"/>
          </a:xfrm>
        </p:spPr>
        <p:txBody>
          <a:bodyPr/>
          <a:lstStyle/>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With more advanced methods, images can be compressed 10 to 20 times with virtually no visible information loss, and 30 to 50 times with minimal degradation </a:t>
            </a: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Newer techniques, such as </a:t>
            </a:r>
            <a:r>
              <a:rPr lang="en-US" altLang="en-US" i="1" dirty="0">
                <a:latin typeface="Arial" panose="020B0604020202020204" pitchFamily="34" charset="0"/>
              </a:rPr>
              <a:t>JPEG2000</a:t>
            </a:r>
            <a:r>
              <a:rPr lang="en-US" altLang="en-US" dirty="0">
                <a:latin typeface="Arial" panose="020B0604020202020204" pitchFamily="34" charset="0"/>
              </a:rPr>
              <a:t>, can achieve reasonably good image quality with compression ratios as high as 100 to 200 </a:t>
            </a:r>
          </a:p>
          <a:p>
            <a:pPr algn="just" eaLnBrk="1" hangingPunct="1">
              <a:lnSpc>
                <a:spcPct val="90000"/>
              </a:lnSpc>
              <a:buClr>
                <a:schemeClr val="tx1"/>
              </a:buClr>
              <a:buFont typeface="Wingdings" panose="05000000000000000000" pitchFamily="2" charset="2"/>
              <a:buChar char="ü"/>
              <a:defRPr/>
            </a:pPr>
            <a:r>
              <a:rPr lang="en-US" altLang="en-US" i="1" dirty="0">
                <a:latin typeface="Arial" panose="020B0604020202020204" pitchFamily="34" charset="0"/>
              </a:rPr>
              <a:t>Image enhancement</a:t>
            </a:r>
            <a:r>
              <a:rPr lang="en-US" altLang="en-US" dirty="0">
                <a:latin typeface="Arial" panose="020B0604020202020204" pitchFamily="34" charset="0"/>
              </a:rPr>
              <a:t> and </a:t>
            </a:r>
            <a:r>
              <a:rPr lang="en-US" altLang="en-US" i="1" dirty="0">
                <a:latin typeface="Arial" panose="020B0604020202020204" pitchFamily="34" charset="0"/>
              </a:rPr>
              <a:t>restoration techniques</a:t>
            </a:r>
            <a:r>
              <a:rPr lang="en-US" altLang="en-US" dirty="0">
                <a:latin typeface="Arial" panose="020B0604020202020204" pitchFamily="34" charset="0"/>
              </a:rPr>
              <a:t> can be combined with lossy compression schemes to improve the appearance of the decompressed image</a:t>
            </a:r>
            <a:r>
              <a:rPr lang="en-US" altLang="en-US" dirty="0"/>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1D1CD9E3-EF29-EDD2-450F-1686BABA3AC1}"/>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C93ADAE7-AF67-DAAA-85CA-9F7315CF048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B7BF205-7617-46ED-B9D2-C78AF23B3DD5}" type="slidenum">
              <a:rPr lang="en-US" altLang="en-US">
                <a:latin typeface="Arial" panose="020B0604020202020204" pitchFamily="34" charset="0"/>
              </a:rPr>
              <a:pPr/>
              <a:t>142</a:t>
            </a:fld>
            <a:endParaRPr lang="en-US" altLang="en-US">
              <a:latin typeface="Arial" panose="020B0604020202020204" pitchFamily="34" charset="0"/>
            </a:endParaRPr>
          </a:p>
        </p:txBody>
      </p:sp>
      <p:sp>
        <p:nvSpPr>
          <p:cNvPr id="150530" name="Rectangle 2">
            <a:extLst>
              <a:ext uri="{FF2B5EF4-FFF2-40B4-BE49-F238E27FC236}">
                <a16:creationId xmlns:a16="http://schemas.microsoft.com/office/drawing/2014/main" id="{9F384B27-ABED-63FC-9E34-FE9D11769854}"/>
              </a:ext>
            </a:extLst>
          </p:cNvPr>
          <p:cNvSpPr>
            <a:spLocks noGrp="1" noChangeArrowheads="1"/>
          </p:cNvSpPr>
          <p:nvPr>
            <p:ph type="body" idx="1"/>
          </p:nvPr>
        </p:nvSpPr>
        <p:spPr>
          <a:xfrm>
            <a:off x="992155" y="241041"/>
            <a:ext cx="8229600" cy="5715000"/>
          </a:xfrm>
        </p:spPr>
        <p:txBody>
          <a:bodyPr/>
          <a:lstStyle/>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In general, a higher compression ratio results in a poorer image, but the results are highly image dependent – application specific</a:t>
            </a:r>
          </a:p>
          <a:p>
            <a:pPr algn="just" eaLnBrk="1" hangingPunct="1">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Lossy compression can be performed in both the </a:t>
            </a:r>
            <a:r>
              <a:rPr lang="en-US" altLang="en-US" i="1" dirty="0">
                <a:latin typeface="Arial" panose="020B0604020202020204" pitchFamily="34" charset="0"/>
              </a:rPr>
              <a:t>spatial</a:t>
            </a:r>
            <a:r>
              <a:rPr lang="en-US" altLang="en-US" dirty="0">
                <a:latin typeface="Arial" panose="020B0604020202020204" pitchFamily="34" charset="0"/>
              </a:rPr>
              <a:t> and </a:t>
            </a:r>
            <a:r>
              <a:rPr lang="en-US" altLang="en-US" i="1" dirty="0">
                <a:latin typeface="Arial" panose="020B0604020202020204" pitchFamily="34" charset="0"/>
              </a:rPr>
              <a:t>transform</a:t>
            </a:r>
            <a:r>
              <a:rPr lang="en-US" altLang="en-US" dirty="0">
                <a:latin typeface="Arial" panose="020B0604020202020204" pitchFamily="34" charset="0"/>
              </a:rPr>
              <a:t> domains</a:t>
            </a:r>
            <a:r>
              <a:rPr lang="en-US" altLang="en-US" dirty="0"/>
              <a:t>. </a:t>
            </a:r>
          </a:p>
          <a:p>
            <a:pPr lvl="1" algn="just">
              <a:buClr>
                <a:schemeClr val="tx1"/>
              </a:buClr>
              <a:buFont typeface="Wingdings" panose="05000000000000000000" pitchFamily="2" charset="2"/>
              <a:buChar char="ü"/>
              <a:defRPr/>
            </a:pPr>
            <a:r>
              <a:rPr lang="en-US" altLang="en-US" i="1" dirty="0"/>
              <a:t>Hybrid methods</a:t>
            </a:r>
            <a:r>
              <a:rPr lang="en-US" altLang="en-US" dirty="0"/>
              <a:t> use both domains.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B9B0F4A-A989-891C-21DD-5F2A11DB870E}"/>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2FE36348-A1AA-F684-169E-CEA5F226D50C}"/>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99FC9CB-A465-4868-998F-C11FC33895A0}" type="slidenum">
              <a:rPr lang="en-US" altLang="en-US">
                <a:latin typeface="Arial" panose="020B0604020202020204" pitchFamily="34" charset="0"/>
              </a:rPr>
              <a:pPr/>
              <a:t>143</a:t>
            </a:fld>
            <a:endParaRPr lang="en-US" altLang="en-US">
              <a:latin typeface="Arial" panose="020B0604020202020204" pitchFamily="34" charset="0"/>
            </a:endParaRPr>
          </a:p>
        </p:txBody>
      </p:sp>
      <p:sp>
        <p:nvSpPr>
          <p:cNvPr id="151554" name="Rectangle 2">
            <a:extLst>
              <a:ext uri="{FF2B5EF4-FFF2-40B4-BE49-F238E27FC236}">
                <a16:creationId xmlns:a16="http://schemas.microsoft.com/office/drawing/2014/main" id="{1D7BC13D-9771-3F82-ECA5-C63B17433EC6}"/>
              </a:ext>
            </a:extLst>
          </p:cNvPr>
          <p:cNvSpPr>
            <a:spLocks noGrp="1" noChangeArrowheads="1"/>
          </p:cNvSpPr>
          <p:nvPr>
            <p:ph type="body" idx="1"/>
          </p:nvPr>
        </p:nvSpPr>
        <p:spPr>
          <a:xfrm>
            <a:off x="1981200" y="457200"/>
            <a:ext cx="8229600" cy="5638800"/>
          </a:xfrm>
        </p:spPr>
        <p:txBody>
          <a:bodyPr/>
          <a:lstStyle/>
          <a:p>
            <a:pPr algn="just" eaLnBrk="1" hangingPunct="1">
              <a:buClr>
                <a:schemeClr val="tx1"/>
              </a:buClr>
              <a:buFont typeface="Wingdings" panose="05000000000000000000" pitchFamily="2" charset="2"/>
              <a:buChar char="ü"/>
              <a:defRPr/>
            </a:pPr>
            <a:r>
              <a:rPr lang="en-US" altLang="en-US" b="1" dirty="0">
                <a:latin typeface="Arial" panose="020B0604020202020204" pitchFamily="34" charset="0"/>
              </a:rPr>
              <a:t>Gray-Level Run Length Coding</a:t>
            </a:r>
          </a:p>
          <a:p>
            <a:pPr algn="just" eaLnBrk="1" hangingPunct="1">
              <a:buClr>
                <a:schemeClr val="tx1"/>
              </a:buClr>
              <a:buFont typeface="Wingdings" panose="05000000000000000000" pitchFamily="2" charset="2"/>
              <a:buChar char="ü"/>
              <a:defRPr/>
            </a:pPr>
            <a:endParaRPr lang="en-US" altLang="en-US" b="1"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The RLC technique can also be used for lossy image compression, by reducing the number of gray levels, and then applying standard RLC techniques </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As with the lossless techniques, preprocessing by Gray code mapping will improve the compression ratio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C34DECB-3033-4D54-BFB1-6C05E460BD09}"/>
              </a:ext>
            </a:extLst>
          </p:cNvPr>
          <p:cNvSpPr>
            <a:spLocks noGrp="1"/>
          </p:cNvSpPr>
          <p:nvPr>
            <p:ph type="ftr" sz="quarter" idx="11"/>
          </p:nvPr>
        </p:nvSpPr>
        <p:spPr/>
        <p:txBody>
          <a:bodyPr/>
          <a:lstStyle/>
          <a:p>
            <a:pPr>
              <a:defRPr/>
            </a:pPr>
            <a:r>
              <a:rPr lang="en-US" altLang="en-US"/>
              <a:t>(c) Scott E Umbaugh, SIUE 2005</a:t>
            </a:r>
          </a:p>
        </p:txBody>
      </p:sp>
      <p:sp>
        <p:nvSpPr>
          <p:cNvPr id="9" name="Slide Number Placeholder 5">
            <a:extLst>
              <a:ext uri="{FF2B5EF4-FFF2-40B4-BE49-F238E27FC236}">
                <a16:creationId xmlns:a16="http://schemas.microsoft.com/office/drawing/2014/main" id="{77125F9A-4F08-66F5-C1E4-433CE22E5176}"/>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782CFB4-9B27-43A6-AA8E-E341734D8455}" type="slidenum">
              <a:rPr lang="en-US" altLang="en-US">
                <a:latin typeface="Arial" panose="020B0604020202020204" pitchFamily="34" charset="0"/>
              </a:rPr>
              <a:pPr/>
              <a:t>144</a:t>
            </a:fld>
            <a:endParaRPr lang="en-US" altLang="en-US">
              <a:latin typeface="Arial" panose="020B0604020202020204" pitchFamily="34" charset="0"/>
            </a:endParaRPr>
          </a:p>
        </p:txBody>
      </p:sp>
      <p:pic>
        <p:nvPicPr>
          <p:cNvPr id="116740" name="Picture 2" descr="fig10">
            <a:extLst>
              <a:ext uri="{FF2B5EF4-FFF2-40B4-BE49-F238E27FC236}">
                <a16:creationId xmlns:a16="http://schemas.microsoft.com/office/drawing/2014/main" id="{39499845-6CD0-0728-E258-D0404266F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1752600"/>
            <a:ext cx="26955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3" descr="fig10">
            <a:extLst>
              <a:ext uri="{FF2B5EF4-FFF2-40B4-BE49-F238E27FC236}">
                <a16:creationId xmlns:a16="http://schemas.microsoft.com/office/drawing/2014/main" id="{76FB78B8-EDC0-602E-C4FA-81C27A4A2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7526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Text Box 4">
            <a:extLst>
              <a:ext uri="{FF2B5EF4-FFF2-40B4-BE49-F238E27FC236}">
                <a16:creationId xmlns:a16="http://schemas.microsoft.com/office/drawing/2014/main" id="{7585B590-1651-3202-E116-62E49B2DF678}"/>
              </a:ext>
            </a:extLst>
          </p:cNvPr>
          <p:cNvSpPr txBox="1">
            <a:spLocks noChangeArrowheads="1"/>
          </p:cNvSpPr>
          <p:nvPr/>
        </p:nvSpPr>
        <p:spPr bwMode="auto">
          <a:xfrm>
            <a:off x="1689100" y="235745"/>
            <a:ext cx="7988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800" dirty="0">
                <a:latin typeface="Arial" panose="020B0604020202020204" pitchFamily="34" charset="0"/>
              </a:rPr>
              <a:t>Figure 10.3-2 Lossy </a:t>
            </a:r>
            <a:r>
              <a:rPr lang="en-US" altLang="en-US" sz="2800" dirty="0" err="1">
                <a:latin typeface="Arial" panose="020B0604020202020204" pitchFamily="34" charset="0"/>
              </a:rPr>
              <a:t>Bitplane</a:t>
            </a:r>
            <a:r>
              <a:rPr lang="en-US" altLang="en-US" sz="2800" dirty="0">
                <a:latin typeface="Arial" panose="020B0604020202020204" pitchFamily="34" charset="0"/>
              </a:rPr>
              <a:t> Run Length Coding </a:t>
            </a:r>
          </a:p>
        </p:txBody>
      </p:sp>
      <p:sp>
        <p:nvSpPr>
          <p:cNvPr id="116743" name="Text Box 5">
            <a:extLst>
              <a:ext uri="{FF2B5EF4-FFF2-40B4-BE49-F238E27FC236}">
                <a16:creationId xmlns:a16="http://schemas.microsoft.com/office/drawing/2014/main" id="{3F30DB1C-26D5-7CD2-7493-C4D2C1656403}"/>
              </a:ext>
            </a:extLst>
          </p:cNvPr>
          <p:cNvSpPr txBox="1">
            <a:spLocks noChangeArrowheads="1"/>
          </p:cNvSpPr>
          <p:nvPr/>
        </p:nvSpPr>
        <p:spPr bwMode="auto">
          <a:xfrm>
            <a:off x="2667001" y="1219201"/>
            <a:ext cx="6170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Note: No compression occurs until reduction to 5 bits/pixel </a:t>
            </a:r>
          </a:p>
        </p:txBody>
      </p:sp>
      <p:sp>
        <p:nvSpPr>
          <p:cNvPr id="116744" name="Text Box 6">
            <a:extLst>
              <a:ext uri="{FF2B5EF4-FFF2-40B4-BE49-F238E27FC236}">
                <a16:creationId xmlns:a16="http://schemas.microsoft.com/office/drawing/2014/main" id="{ABCF7E9B-15E4-9F09-715D-C8616C5BDBC6}"/>
              </a:ext>
            </a:extLst>
          </p:cNvPr>
          <p:cNvSpPr txBox="1">
            <a:spLocks noChangeArrowheads="1"/>
          </p:cNvSpPr>
          <p:nvPr/>
        </p:nvSpPr>
        <p:spPr bwMode="auto">
          <a:xfrm>
            <a:off x="6605588" y="4572001"/>
            <a:ext cx="4062412"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b) Image after reduction to 7 bits/pixel, </a:t>
            </a:r>
          </a:p>
          <a:p>
            <a:r>
              <a:rPr lang="en-US" altLang="en-US" sz="1600">
                <a:latin typeface="Arial" panose="020B0604020202020204" pitchFamily="34" charset="0"/>
              </a:rPr>
              <a:t>    128 gray levels, compression ratio 0.55, </a:t>
            </a:r>
          </a:p>
          <a:p>
            <a:r>
              <a:rPr lang="en-US" altLang="en-US" sz="1600">
                <a:latin typeface="Arial" panose="020B0604020202020204" pitchFamily="34" charset="0"/>
              </a:rPr>
              <a:t>    with Gray code preprocessing 0.66</a:t>
            </a:r>
            <a:r>
              <a:rPr lang="en-US" altLang="en-US"/>
              <a:t> </a:t>
            </a:r>
          </a:p>
        </p:txBody>
      </p:sp>
      <p:sp>
        <p:nvSpPr>
          <p:cNvPr id="116745" name="Text Box 7">
            <a:extLst>
              <a:ext uri="{FF2B5EF4-FFF2-40B4-BE49-F238E27FC236}">
                <a16:creationId xmlns:a16="http://schemas.microsoft.com/office/drawing/2014/main" id="{420E8D01-77B9-AD7F-2940-7C46AD24406C}"/>
              </a:ext>
            </a:extLst>
          </p:cNvPr>
          <p:cNvSpPr txBox="1">
            <a:spLocks noChangeArrowheads="1"/>
          </p:cNvSpPr>
          <p:nvPr/>
        </p:nvSpPr>
        <p:spPr bwMode="auto">
          <a:xfrm>
            <a:off x="2590801" y="4572001"/>
            <a:ext cx="29178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Tahoma" panose="020B0604030504040204" pitchFamily="34" charset="0"/>
              </a:defRPr>
            </a:lvl1pPr>
            <a:lvl2pPr marL="800100" indent="-342900">
              <a:defRPr>
                <a:solidFill>
                  <a:schemeClr val="tx1"/>
                </a:solidFill>
                <a:latin typeface="Tahoma" panose="020B0604030504040204" pitchFamily="34" charset="0"/>
              </a:defRPr>
            </a:lvl2pPr>
            <a:lvl3pPr marL="1257300" indent="-342900">
              <a:defRPr>
                <a:solidFill>
                  <a:schemeClr val="tx1"/>
                </a:solidFill>
                <a:latin typeface="Tahoma" panose="020B0604030504040204" pitchFamily="34" charset="0"/>
              </a:defRPr>
            </a:lvl3pPr>
            <a:lvl4pPr marL="1714500" indent="-342900">
              <a:defRPr>
                <a:solidFill>
                  <a:schemeClr val="tx1"/>
                </a:solidFill>
                <a:latin typeface="Tahoma" panose="020B0604030504040204" pitchFamily="34" charset="0"/>
              </a:defRPr>
            </a:lvl4pPr>
            <a:lvl5pPr marL="2171700" indent="-342900">
              <a:defRPr>
                <a:solidFill>
                  <a:schemeClr val="tx1"/>
                </a:solidFill>
                <a:latin typeface="Tahoma" panose="020B0604030504040204" pitchFamily="34" charset="0"/>
              </a:defRPr>
            </a:lvl5pPr>
            <a:lvl6pPr marL="2628900" indent="-342900" eaLnBrk="0" fontAlgn="base" hangingPunct="0">
              <a:spcBef>
                <a:spcPct val="0"/>
              </a:spcBef>
              <a:spcAft>
                <a:spcPct val="0"/>
              </a:spcAft>
              <a:defRPr>
                <a:solidFill>
                  <a:schemeClr val="tx1"/>
                </a:solidFill>
                <a:latin typeface="Tahoma" panose="020B0604030504040204" pitchFamily="34" charset="0"/>
              </a:defRPr>
            </a:lvl6pPr>
            <a:lvl7pPr marL="3086100" indent="-342900" eaLnBrk="0" fontAlgn="base" hangingPunct="0">
              <a:spcBef>
                <a:spcPct val="0"/>
              </a:spcBef>
              <a:spcAft>
                <a:spcPct val="0"/>
              </a:spcAft>
              <a:defRPr>
                <a:solidFill>
                  <a:schemeClr val="tx1"/>
                </a:solidFill>
                <a:latin typeface="Tahoma" panose="020B0604030504040204" pitchFamily="34" charset="0"/>
              </a:defRPr>
            </a:lvl7pPr>
            <a:lvl8pPr marL="3543300" indent="-342900" eaLnBrk="0" fontAlgn="base" hangingPunct="0">
              <a:spcBef>
                <a:spcPct val="0"/>
              </a:spcBef>
              <a:spcAft>
                <a:spcPct val="0"/>
              </a:spcAft>
              <a:defRPr>
                <a:solidFill>
                  <a:schemeClr val="tx1"/>
                </a:solidFill>
                <a:latin typeface="Tahoma" panose="020B0604030504040204" pitchFamily="34" charset="0"/>
              </a:defRPr>
            </a:lvl8pPr>
            <a:lvl9pPr marL="4000500" indent="-3429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a) Original image, 8 bits/pixel, </a:t>
            </a:r>
          </a:p>
          <a:p>
            <a:r>
              <a:rPr lang="en-US" altLang="en-US" sz="1600">
                <a:latin typeface="Arial" panose="020B0604020202020204" pitchFamily="34" charset="0"/>
              </a:rPr>
              <a:t>    256 gray levels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8C1AC25B-56DD-8363-88DD-477CD543C4B3}"/>
              </a:ext>
            </a:extLst>
          </p:cNvPr>
          <p:cNvSpPr>
            <a:spLocks noGrp="1"/>
          </p:cNvSpPr>
          <p:nvPr>
            <p:ph type="ftr" sz="quarter" idx="11"/>
          </p:nvPr>
        </p:nvSpPr>
        <p:spPr/>
        <p:txBody>
          <a:bodyPr/>
          <a:lstStyle/>
          <a:p>
            <a:pPr>
              <a:defRPr/>
            </a:pPr>
            <a:r>
              <a:rPr lang="en-US" altLang="en-US"/>
              <a:t>(c) Scott E Umbaugh, SIUE 2005</a:t>
            </a:r>
          </a:p>
        </p:txBody>
      </p:sp>
      <p:sp>
        <p:nvSpPr>
          <p:cNvPr id="8" name="Slide Number Placeholder 5">
            <a:extLst>
              <a:ext uri="{FF2B5EF4-FFF2-40B4-BE49-F238E27FC236}">
                <a16:creationId xmlns:a16="http://schemas.microsoft.com/office/drawing/2014/main" id="{BD31A174-D489-0A87-A6DF-2C2FB3E96F4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9A2BE50-3A11-45FE-A94B-2252217E07C5}" type="slidenum">
              <a:rPr lang="en-US" altLang="en-US">
                <a:latin typeface="Arial" panose="020B0604020202020204" pitchFamily="34" charset="0"/>
              </a:rPr>
              <a:pPr/>
              <a:t>145</a:t>
            </a:fld>
            <a:endParaRPr lang="en-US" altLang="en-US">
              <a:latin typeface="Arial" panose="020B0604020202020204" pitchFamily="34" charset="0"/>
            </a:endParaRPr>
          </a:p>
        </p:txBody>
      </p:sp>
      <p:pic>
        <p:nvPicPr>
          <p:cNvPr id="117764" name="Picture 2" descr="fig10">
            <a:extLst>
              <a:ext uri="{FF2B5EF4-FFF2-40B4-BE49-F238E27FC236}">
                <a16:creationId xmlns:a16="http://schemas.microsoft.com/office/drawing/2014/main" id="{B45E2668-513D-3288-14F8-1F02D9219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9812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3" descr="fig10">
            <a:extLst>
              <a:ext uri="{FF2B5EF4-FFF2-40B4-BE49-F238E27FC236}">
                <a16:creationId xmlns:a16="http://schemas.microsoft.com/office/drawing/2014/main" id="{AF37591E-4764-B2C7-2FA2-1CB704C81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9812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6" name="Text Box 4">
            <a:extLst>
              <a:ext uri="{FF2B5EF4-FFF2-40B4-BE49-F238E27FC236}">
                <a16:creationId xmlns:a16="http://schemas.microsoft.com/office/drawing/2014/main" id="{1ABC0C6A-0760-1F67-CEDE-08153110885D}"/>
              </a:ext>
            </a:extLst>
          </p:cNvPr>
          <p:cNvSpPr txBox="1">
            <a:spLocks noChangeArrowheads="1"/>
          </p:cNvSpPr>
          <p:nvPr/>
        </p:nvSpPr>
        <p:spPr bwMode="auto">
          <a:xfrm>
            <a:off x="801688" y="536511"/>
            <a:ext cx="887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800" dirty="0">
                <a:latin typeface="Arial" panose="020B0604020202020204" pitchFamily="34" charset="0"/>
              </a:rPr>
              <a:t>Figure 10.3-2 Lossy </a:t>
            </a:r>
            <a:r>
              <a:rPr lang="en-US" altLang="en-US" sz="2800" dirty="0" err="1">
                <a:latin typeface="Arial" panose="020B0604020202020204" pitchFamily="34" charset="0"/>
              </a:rPr>
              <a:t>Bitplane</a:t>
            </a:r>
            <a:r>
              <a:rPr lang="en-US" altLang="en-US" sz="2800" dirty="0">
                <a:latin typeface="Arial" panose="020B0604020202020204" pitchFamily="34" charset="0"/>
              </a:rPr>
              <a:t> Run Length Coding </a:t>
            </a:r>
            <a:r>
              <a:rPr lang="en-US" altLang="en-US" sz="2000" dirty="0">
                <a:latin typeface="Arial" panose="020B0604020202020204" pitchFamily="34" charset="0"/>
              </a:rPr>
              <a:t>(</a:t>
            </a:r>
            <a:r>
              <a:rPr lang="en-US" altLang="en-US" sz="2000" dirty="0" err="1">
                <a:latin typeface="Arial" panose="020B0604020202020204" pitchFamily="34" charset="0"/>
              </a:rPr>
              <a:t>contd</a:t>
            </a:r>
            <a:r>
              <a:rPr lang="en-US" altLang="en-US" sz="2000" dirty="0">
                <a:latin typeface="Arial" panose="020B0604020202020204" pitchFamily="34" charset="0"/>
              </a:rPr>
              <a:t>)</a:t>
            </a:r>
            <a:r>
              <a:rPr lang="en-US" altLang="en-US" sz="2800" dirty="0">
                <a:latin typeface="Arial" panose="020B0604020202020204" pitchFamily="34" charset="0"/>
              </a:rPr>
              <a:t> </a:t>
            </a:r>
          </a:p>
        </p:txBody>
      </p:sp>
      <p:sp>
        <p:nvSpPr>
          <p:cNvPr id="117767" name="Text Box 5">
            <a:extLst>
              <a:ext uri="{FF2B5EF4-FFF2-40B4-BE49-F238E27FC236}">
                <a16:creationId xmlns:a16="http://schemas.microsoft.com/office/drawing/2014/main" id="{EB16FBD0-758D-6984-4C2D-28B6B1AA04F3}"/>
              </a:ext>
            </a:extLst>
          </p:cNvPr>
          <p:cNvSpPr txBox="1">
            <a:spLocks noChangeArrowheads="1"/>
          </p:cNvSpPr>
          <p:nvPr/>
        </p:nvSpPr>
        <p:spPr bwMode="auto">
          <a:xfrm>
            <a:off x="6553200" y="4800600"/>
            <a:ext cx="39497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d) Image after reduction to 5 bits/pixel, </a:t>
            </a:r>
          </a:p>
          <a:p>
            <a:r>
              <a:rPr lang="en-US" altLang="en-US" sz="1600">
                <a:latin typeface="Arial" panose="020B0604020202020204" pitchFamily="34" charset="0"/>
              </a:rPr>
              <a:t>    32 gray levels, compression ratio 1.20, </a:t>
            </a:r>
          </a:p>
          <a:p>
            <a:r>
              <a:rPr lang="en-US" altLang="en-US" sz="1600">
                <a:latin typeface="Arial" panose="020B0604020202020204" pitchFamily="34" charset="0"/>
              </a:rPr>
              <a:t>    with Gray code preprocessing 1.60 </a:t>
            </a:r>
          </a:p>
        </p:txBody>
      </p:sp>
      <p:sp>
        <p:nvSpPr>
          <p:cNvPr id="117768" name="Text Box 6">
            <a:extLst>
              <a:ext uri="{FF2B5EF4-FFF2-40B4-BE49-F238E27FC236}">
                <a16:creationId xmlns:a16="http://schemas.microsoft.com/office/drawing/2014/main" id="{CD74FC5B-C327-9C3D-5B77-93DD37F37C5E}"/>
              </a:ext>
            </a:extLst>
          </p:cNvPr>
          <p:cNvSpPr txBox="1">
            <a:spLocks noChangeArrowheads="1"/>
          </p:cNvSpPr>
          <p:nvPr/>
        </p:nvSpPr>
        <p:spPr bwMode="auto">
          <a:xfrm>
            <a:off x="2286000" y="4800600"/>
            <a:ext cx="39497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c) Image after reduction to 6 bits/pixel, </a:t>
            </a:r>
          </a:p>
          <a:p>
            <a:r>
              <a:rPr lang="en-US" altLang="en-US" sz="1600">
                <a:latin typeface="Arial" panose="020B0604020202020204" pitchFamily="34" charset="0"/>
              </a:rPr>
              <a:t>    64 gray levels, compression ratio 0.77, </a:t>
            </a:r>
          </a:p>
          <a:p>
            <a:r>
              <a:rPr lang="en-US" altLang="en-US" sz="1600">
                <a:latin typeface="Arial" panose="020B0604020202020204" pitchFamily="34" charset="0"/>
              </a:rPr>
              <a:t>    with Gray code preprocessing 0.97</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11B176CE-C1A2-3CF7-93DD-C122992DC1DB}"/>
              </a:ext>
            </a:extLst>
          </p:cNvPr>
          <p:cNvSpPr>
            <a:spLocks noGrp="1"/>
          </p:cNvSpPr>
          <p:nvPr>
            <p:ph type="ftr" sz="quarter" idx="11"/>
          </p:nvPr>
        </p:nvSpPr>
        <p:spPr/>
        <p:txBody>
          <a:bodyPr/>
          <a:lstStyle/>
          <a:p>
            <a:pPr>
              <a:defRPr/>
            </a:pPr>
            <a:r>
              <a:rPr lang="en-US" altLang="en-US"/>
              <a:t>(c) Scott E Umbaugh, SIUE 2005</a:t>
            </a:r>
          </a:p>
        </p:txBody>
      </p:sp>
      <p:sp>
        <p:nvSpPr>
          <p:cNvPr id="8" name="Slide Number Placeholder 5">
            <a:extLst>
              <a:ext uri="{FF2B5EF4-FFF2-40B4-BE49-F238E27FC236}">
                <a16:creationId xmlns:a16="http://schemas.microsoft.com/office/drawing/2014/main" id="{0250E59C-E4AF-033A-7536-98E628693ED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B5E2DE6-FFDE-4F51-AEBB-23D4CEAFD27D}" type="slidenum">
              <a:rPr lang="en-US" altLang="en-US">
                <a:latin typeface="Arial" panose="020B0604020202020204" pitchFamily="34" charset="0"/>
              </a:rPr>
              <a:pPr/>
              <a:t>146</a:t>
            </a:fld>
            <a:endParaRPr lang="en-US" altLang="en-US">
              <a:latin typeface="Arial" panose="020B0604020202020204" pitchFamily="34" charset="0"/>
            </a:endParaRPr>
          </a:p>
        </p:txBody>
      </p:sp>
      <p:pic>
        <p:nvPicPr>
          <p:cNvPr id="118788" name="Picture 2" descr="fig10">
            <a:extLst>
              <a:ext uri="{FF2B5EF4-FFF2-40B4-BE49-F238E27FC236}">
                <a16:creationId xmlns:a16="http://schemas.microsoft.com/office/drawing/2014/main" id="{E1903DCD-0174-0CFF-D824-0DD8FD5D0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3" descr="fig10">
            <a:extLst>
              <a:ext uri="{FF2B5EF4-FFF2-40B4-BE49-F238E27FC236}">
                <a16:creationId xmlns:a16="http://schemas.microsoft.com/office/drawing/2014/main" id="{C1551062-CA84-A68B-9AE2-4306BB5BB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8288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0" name="Text Box 4">
            <a:extLst>
              <a:ext uri="{FF2B5EF4-FFF2-40B4-BE49-F238E27FC236}">
                <a16:creationId xmlns:a16="http://schemas.microsoft.com/office/drawing/2014/main" id="{04649AA9-1900-2065-7ECE-DE5DEF211825}"/>
              </a:ext>
            </a:extLst>
          </p:cNvPr>
          <p:cNvSpPr txBox="1">
            <a:spLocks noChangeArrowheads="1"/>
          </p:cNvSpPr>
          <p:nvPr/>
        </p:nvSpPr>
        <p:spPr bwMode="auto">
          <a:xfrm>
            <a:off x="1792288" y="228601"/>
            <a:ext cx="887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800">
                <a:latin typeface="Arial" panose="020B0604020202020204" pitchFamily="34" charset="0"/>
              </a:rPr>
              <a:t>Figure 10.3-2 Lossy Bitplane Run Length Coding </a:t>
            </a:r>
            <a:r>
              <a:rPr lang="en-US" altLang="en-US" sz="2000">
                <a:latin typeface="Arial" panose="020B0604020202020204" pitchFamily="34" charset="0"/>
              </a:rPr>
              <a:t>(contd)</a:t>
            </a:r>
            <a:r>
              <a:rPr lang="en-US" altLang="en-US" sz="2800">
                <a:latin typeface="Arial" panose="020B0604020202020204" pitchFamily="34" charset="0"/>
              </a:rPr>
              <a:t> </a:t>
            </a:r>
          </a:p>
        </p:txBody>
      </p:sp>
      <p:sp>
        <p:nvSpPr>
          <p:cNvPr id="118791" name="Text Box 5">
            <a:extLst>
              <a:ext uri="{FF2B5EF4-FFF2-40B4-BE49-F238E27FC236}">
                <a16:creationId xmlns:a16="http://schemas.microsoft.com/office/drawing/2014/main" id="{1B66CF56-D278-AD49-5B75-EFCC6A1C8A15}"/>
              </a:ext>
            </a:extLst>
          </p:cNvPr>
          <p:cNvSpPr txBox="1">
            <a:spLocks noChangeArrowheads="1"/>
          </p:cNvSpPr>
          <p:nvPr/>
        </p:nvSpPr>
        <p:spPr bwMode="auto">
          <a:xfrm>
            <a:off x="6553200" y="4648200"/>
            <a:ext cx="377983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f) Image after reduction to 3 bits/pixel, </a:t>
            </a:r>
          </a:p>
          <a:p>
            <a:r>
              <a:rPr lang="en-US" altLang="en-US" sz="1600">
                <a:latin typeface="Arial" panose="020B0604020202020204" pitchFamily="34" charset="0"/>
              </a:rPr>
              <a:t>   8 gray levels, compression ratio 4.86, </a:t>
            </a:r>
          </a:p>
          <a:p>
            <a:r>
              <a:rPr lang="en-US" altLang="en-US" sz="1600">
                <a:latin typeface="Arial" panose="020B0604020202020204" pitchFamily="34" charset="0"/>
              </a:rPr>
              <a:t>   with Gray code preprocessing 5.82 </a:t>
            </a:r>
          </a:p>
        </p:txBody>
      </p:sp>
      <p:sp>
        <p:nvSpPr>
          <p:cNvPr id="118792" name="Text Box 6">
            <a:extLst>
              <a:ext uri="{FF2B5EF4-FFF2-40B4-BE49-F238E27FC236}">
                <a16:creationId xmlns:a16="http://schemas.microsoft.com/office/drawing/2014/main" id="{14D10CD9-28C8-9208-469E-A4DA38224D5D}"/>
              </a:ext>
            </a:extLst>
          </p:cNvPr>
          <p:cNvSpPr txBox="1">
            <a:spLocks noChangeArrowheads="1"/>
          </p:cNvSpPr>
          <p:nvPr/>
        </p:nvSpPr>
        <p:spPr bwMode="auto">
          <a:xfrm>
            <a:off x="2209800" y="4648200"/>
            <a:ext cx="39497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e) Image after reduction to 4 bits/pixel, </a:t>
            </a:r>
          </a:p>
          <a:p>
            <a:r>
              <a:rPr lang="en-US" altLang="en-US" sz="1600">
                <a:latin typeface="Arial" panose="020B0604020202020204" pitchFamily="34" charset="0"/>
              </a:rPr>
              <a:t>    16 gray levels, compression ratio 2.17, </a:t>
            </a:r>
          </a:p>
          <a:p>
            <a:r>
              <a:rPr lang="en-US" altLang="en-US" sz="1600">
                <a:latin typeface="Arial" panose="020B0604020202020204" pitchFamily="34" charset="0"/>
              </a:rPr>
              <a:t>    with Gray code preprocessing 2.79</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1A6F3B2D-3BA7-C939-269A-870221FB6871}"/>
              </a:ext>
            </a:extLst>
          </p:cNvPr>
          <p:cNvSpPr>
            <a:spLocks noGrp="1"/>
          </p:cNvSpPr>
          <p:nvPr>
            <p:ph type="ftr" sz="quarter" idx="11"/>
          </p:nvPr>
        </p:nvSpPr>
        <p:spPr/>
        <p:txBody>
          <a:bodyPr/>
          <a:lstStyle/>
          <a:p>
            <a:pPr>
              <a:defRPr/>
            </a:pPr>
            <a:r>
              <a:rPr lang="en-US" altLang="en-US"/>
              <a:t>(c) Scott E Umbaugh, SIUE 2005</a:t>
            </a:r>
          </a:p>
        </p:txBody>
      </p:sp>
      <p:sp>
        <p:nvSpPr>
          <p:cNvPr id="8" name="Slide Number Placeholder 5">
            <a:extLst>
              <a:ext uri="{FF2B5EF4-FFF2-40B4-BE49-F238E27FC236}">
                <a16:creationId xmlns:a16="http://schemas.microsoft.com/office/drawing/2014/main" id="{52195969-BAA4-BB9F-C9E2-C72C9050724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DD1496E-7888-4180-B4D1-1EA5D333394E}" type="slidenum">
              <a:rPr lang="en-US" altLang="en-US">
                <a:latin typeface="Arial" panose="020B0604020202020204" pitchFamily="34" charset="0"/>
              </a:rPr>
              <a:pPr/>
              <a:t>147</a:t>
            </a:fld>
            <a:endParaRPr lang="en-US" altLang="en-US">
              <a:latin typeface="Arial" panose="020B0604020202020204" pitchFamily="34" charset="0"/>
            </a:endParaRPr>
          </a:p>
        </p:txBody>
      </p:sp>
      <p:pic>
        <p:nvPicPr>
          <p:cNvPr id="119812" name="Picture 2" descr="fig10">
            <a:extLst>
              <a:ext uri="{FF2B5EF4-FFF2-40B4-BE49-F238E27FC236}">
                <a16:creationId xmlns:a16="http://schemas.microsoft.com/office/drawing/2014/main" id="{094C79C5-F216-DD06-3CC4-EC87DF9ED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8288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3" descr="fig10">
            <a:extLst>
              <a:ext uri="{FF2B5EF4-FFF2-40B4-BE49-F238E27FC236}">
                <a16:creationId xmlns:a16="http://schemas.microsoft.com/office/drawing/2014/main" id="{79B01FA7-8F3A-BC3E-33CF-89AEE62F0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828801"/>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Text Box 4">
            <a:extLst>
              <a:ext uri="{FF2B5EF4-FFF2-40B4-BE49-F238E27FC236}">
                <a16:creationId xmlns:a16="http://schemas.microsoft.com/office/drawing/2014/main" id="{4A38AEFF-B8CD-C06A-047F-CF4CFAEC0F66}"/>
              </a:ext>
            </a:extLst>
          </p:cNvPr>
          <p:cNvSpPr txBox="1">
            <a:spLocks noChangeArrowheads="1"/>
          </p:cNvSpPr>
          <p:nvPr/>
        </p:nvSpPr>
        <p:spPr bwMode="auto">
          <a:xfrm>
            <a:off x="1792288" y="228601"/>
            <a:ext cx="887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800">
                <a:latin typeface="Arial" panose="020B0604020202020204" pitchFamily="34" charset="0"/>
              </a:rPr>
              <a:t>Figure 10.3-2 Lossy Bitplane Run Length Coding </a:t>
            </a:r>
            <a:r>
              <a:rPr lang="en-US" altLang="en-US" sz="2000">
                <a:latin typeface="Arial" panose="020B0604020202020204" pitchFamily="34" charset="0"/>
              </a:rPr>
              <a:t>(contd)</a:t>
            </a:r>
            <a:r>
              <a:rPr lang="en-US" altLang="en-US" sz="2800">
                <a:latin typeface="Arial" panose="020B0604020202020204" pitchFamily="34" charset="0"/>
              </a:rPr>
              <a:t> </a:t>
            </a:r>
          </a:p>
        </p:txBody>
      </p:sp>
      <p:sp>
        <p:nvSpPr>
          <p:cNvPr id="119815" name="Text Box 5">
            <a:extLst>
              <a:ext uri="{FF2B5EF4-FFF2-40B4-BE49-F238E27FC236}">
                <a16:creationId xmlns:a16="http://schemas.microsoft.com/office/drawing/2014/main" id="{799D3A2B-58D3-0F6A-121F-2ECF76F6FA07}"/>
              </a:ext>
            </a:extLst>
          </p:cNvPr>
          <p:cNvSpPr txBox="1">
            <a:spLocks noChangeArrowheads="1"/>
          </p:cNvSpPr>
          <p:nvPr/>
        </p:nvSpPr>
        <p:spPr bwMode="auto">
          <a:xfrm>
            <a:off x="6553200" y="4648200"/>
            <a:ext cx="39497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h) Image after reduction to 1 bit/pixel, </a:t>
            </a:r>
          </a:p>
          <a:p>
            <a:r>
              <a:rPr lang="en-US" altLang="en-US" sz="1600">
                <a:latin typeface="Arial" panose="020B0604020202020204" pitchFamily="34" charset="0"/>
              </a:rPr>
              <a:t>    2 gray levels, compression ratio 44.46, </a:t>
            </a:r>
          </a:p>
          <a:p>
            <a:r>
              <a:rPr lang="en-US" altLang="en-US" sz="1600">
                <a:latin typeface="Arial" panose="020B0604020202020204" pitchFamily="34" charset="0"/>
              </a:rPr>
              <a:t>    with Gray code preprocessing 44.46 </a:t>
            </a:r>
          </a:p>
        </p:txBody>
      </p:sp>
      <p:sp>
        <p:nvSpPr>
          <p:cNvPr id="119816" name="Text Box 6">
            <a:extLst>
              <a:ext uri="{FF2B5EF4-FFF2-40B4-BE49-F238E27FC236}">
                <a16:creationId xmlns:a16="http://schemas.microsoft.com/office/drawing/2014/main" id="{D40273A5-D6C4-B58B-CC6D-3E9F243872D6}"/>
              </a:ext>
            </a:extLst>
          </p:cNvPr>
          <p:cNvSpPr txBox="1">
            <a:spLocks noChangeArrowheads="1"/>
          </p:cNvSpPr>
          <p:nvPr/>
        </p:nvSpPr>
        <p:spPr bwMode="auto">
          <a:xfrm>
            <a:off x="2286000" y="4648200"/>
            <a:ext cx="39497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600">
                <a:latin typeface="Arial" panose="020B0604020202020204" pitchFamily="34" charset="0"/>
              </a:rPr>
              <a:t>g) Image after reduction to 2 bits/pixel, </a:t>
            </a:r>
          </a:p>
          <a:p>
            <a:r>
              <a:rPr lang="en-US" altLang="en-US" sz="1600">
                <a:latin typeface="Arial" panose="020B0604020202020204" pitchFamily="34" charset="0"/>
              </a:rPr>
              <a:t>    4 gray levels, compression ratio 13.18, </a:t>
            </a:r>
          </a:p>
          <a:p>
            <a:r>
              <a:rPr lang="en-US" altLang="en-US" sz="1600">
                <a:latin typeface="Arial" panose="020B0604020202020204" pitchFamily="34" charset="0"/>
              </a:rPr>
              <a:t>    with Gray code preprocessing 15.44</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BBF98F5-6C80-8FE6-97B1-4CFD058EE261}"/>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37E6F154-7111-4DCB-C6B9-0637B31B370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294B852-E93D-4559-9D54-9D6C17D23E69}" type="slidenum">
              <a:rPr lang="en-US" altLang="en-US">
                <a:latin typeface="Arial" panose="020B0604020202020204" pitchFamily="34" charset="0"/>
              </a:rPr>
              <a:pPr/>
              <a:t>148</a:t>
            </a:fld>
            <a:endParaRPr lang="en-US" altLang="en-US">
              <a:latin typeface="Arial" panose="020B0604020202020204" pitchFamily="34" charset="0"/>
            </a:endParaRPr>
          </a:p>
        </p:txBody>
      </p:sp>
      <p:sp>
        <p:nvSpPr>
          <p:cNvPr id="156674" name="Rectangle 2">
            <a:extLst>
              <a:ext uri="{FF2B5EF4-FFF2-40B4-BE49-F238E27FC236}">
                <a16:creationId xmlns:a16="http://schemas.microsoft.com/office/drawing/2014/main" id="{5D2F3DED-56F3-85F9-11AB-23C435933986}"/>
              </a:ext>
            </a:extLst>
          </p:cNvPr>
          <p:cNvSpPr>
            <a:spLocks noGrp="1" noChangeArrowheads="1"/>
          </p:cNvSpPr>
          <p:nvPr>
            <p:ph type="body" idx="1"/>
          </p:nvPr>
        </p:nvSpPr>
        <p:spPr>
          <a:xfrm>
            <a:off x="917511" y="513185"/>
            <a:ext cx="8229600" cy="5638800"/>
          </a:xfrm>
        </p:spPr>
        <p:txBody>
          <a:bodyPr/>
          <a:lstStyle/>
          <a:p>
            <a:pPr algn="just" eaLnBrk="1" hangingPunct="1">
              <a:lnSpc>
                <a:spcPct val="90000"/>
              </a:lnSpc>
              <a:buClr>
                <a:schemeClr val="tx1"/>
              </a:buClr>
              <a:buFontTx/>
              <a:buChar char="•"/>
              <a:defRPr/>
            </a:pPr>
            <a:r>
              <a:rPr lang="en-US" altLang="en-US" dirty="0">
                <a:latin typeface="Arial" panose="020B0604020202020204" pitchFamily="34" charset="0"/>
              </a:rPr>
              <a:t>A more sophisticated method is </a:t>
            </a:r>
            <a:r>
              <a:rPr lang="en-US" altLang="en-US" i="1" dirty="0">
                <a:solidFill>
                  <a:srgbClr val="FF0000"/>
                </a:solidFill>
                <a:latin typeface="Arial" panose="020B0604020202020204" pitchFamily="34" charset="0"/>
              </a:rPr>
              <a:t>dynamic window-based RLC</a:t>
            </a:r>
          </a:p>
          <a:p>
            <a:pPr algn="just" eaLnBrk="1" hangingPunct="1">
              <a:lnSpc>
                <a:spcPct val="90000"/>
              </a:lnSpc>
              <a:buClr>
                <a:schemeClr val="tx1"/>
              </a:buClr>
              <a:buFontTx/>
              <a:buChar char="•"/>
              <a:defRPr/>
            </a:pPr>
            <a:r>
              <a:rPr lang="en-US" altLang="en-US" dirty="0">
                <a:latin typeface="Arial" panose="020B0604020202020204" pitchFamily="34" charset="0"/>
              </a:rPr>
              <a:t>This algorithm relaxes the criterion of the runs being the same value and allows </a:t>
            </a:r>
            <a:r>
              <a:rPr lang="en-US" altLang="en-US" dirty="0">
                <a:solidFill>
                  <a:srgbClr val="FF0000"/>
                </a:solidFill>
                <a:latin typeface="Arial" panose="020B0604020202020204" pitchFamily="34" charset="0"/>
              </a:rPr>
              <a:t>for the runs to fall within a gray level range, called the </a:t>
            </a:r>
            <a:r>
              <a:rPr lang="en-US" altLang="en-US" i="1" dirty="0">
                <a:solidFill>
                  <a:srgbClr val="FF0000"/>
                </a:solidFill>
                <a:latin typeface="Arial" panose="020B0604020202020204" pitchFamily="34" charset="0"/>
              </a:rPr>
              <a:t>dynamic window range</a:t>
            </a:r>
            <a:r>
              <a:rPr lang="en-US" altLang="en-US" dirty="0">
                <a:solidFill>
                  <a:srgbClr val="FF0000"/>
                </a:solidFill>
                <a:latin typeface="Arial" panose="020B0604020202020204" pitchFamily="34" charset="0"/>
              </a:rPr>
              <a:t> </a:t>
            </a:r>
          </a:p>
          <a:p>
            <a:pPr algn="just" eaLnBrk="1" hangingPunct="1">
              <a:lnSpc>
                <a:spcPct val="90000"/>
              </a:lnSpc>
              <a:buClr>
                <a:schemeClr val="tx1"/>
              </a:buClr>
              <a:buFontTx/>
              <a:buChar char="•"/>
              <a:defRPr/>
            </a:pPr>
            <a:r>
              <a:rPr lang="en-US" altLang="en-US" dirty="0">
                <a:latin typeface="Arial" panose="020B0604020202020204" pitchFamily="34" charset="0"/>
              </a:rPr>
              <a:t>This range is dynamic because it starts out larger than the actual gray level window range, and maximum and minimum values are narrowed down to the actual range as each pixel value is encountered</a:t>
            </a:r>
            <a:r>
              <a:rPr lang="en-US" altLang="en-US" dirty="0"/>
              <a:t> </a:t>
            </a:r>
          </a:p>
          <a:p>
            <a:pPr algn="just" eaLnBrk="1" hangingPunct="1">
              <a:lnSpc>
                <a:spcPct val="90000"/>
              </a:lnSpc>
              <a:buFont typeface="Wingdings" panose="05000000000000000000" pitchFamily="2" charset="2"/>
              <a:buNone/>
              <a:defRPr/>
            </a:pPr>
            <a:endParaRPr lang="en-US"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1CEC7A3-CEA0-EDB5-F545-29F8631AEDB0}"/>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34F96FF5-3D56-858D-DF67-DDC751EBAEB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AC9F6E2-EB4D-4C2D-9DE8-1317B07D22A0}" type="slidenum">
              <a:rPr lang="en-US" altLang="en-US">
                <a:latin typeface="Arial" panose="020B0604020202020204" pitchFamily="34" charset="0"/>
              </a:rPr>
              <a:pPr/>
              <a:t>149</a:t>
            </a:fld>
            <a:endParaRPr lang="en-US" altLang="en-US" dirty="0">
              <a:latin typeface="Arial" panose="020B0604020202020204" pitchFamily="34" charset="0"/>
            </a:endParaRPr>
          </a:p>
        </p:txBody>
      </p:sp>
      <p:sp>
        <p:nvSpPr>
          <p:cNvPr id="157698" name="Rectangle 2">
            <a:extLst>
              <a:ext uri="{FF2B5EF4-FFF2-40B4-BE49-F238E27FC236}">
                <a16:creationId xmlns:a16="http://schemas.microsoft.com/office/drawing/2014/main" id="{34E9A61E-6BC8-C423-784C-D939F2018E66}"/>
              </a:ext>
            </a:extLst>
          </p:cNvPr>
          <p:cNvSpPr>
            <a:spLocks noGrp="1" noChangeArrowheads="1"/>
          </p:cNvSpPr>
          <p:nvPr>
            <p:ph type="body" idx="1"/>
          </p:nvPr>
        </p:nvSpPr>
        <p:spPr>
          <a:xfrm>
            <a:off x="534955" y="418323"/>
            <a:ext cx="8229600" cy="5715000"/>
          </a:xfrm>
        </p:spPr>
        <p:txBody>
          <a:bodyPr/>
          <a:lstStyle/>
          <a:p>
            <a:pPr algn="just" eaLnBrk="1" hangingPunct="1">
              <a:buClr>
                <a:schemeClr val="tx1"/>
              </a:buClr>
              <a:buFontTx/>
              <a:buChar char="•"/>
              <a:defRPr/>
            </a:pPr>
            <a:r>
              <a:rPr lang="en-US" altLang="en-US" dirty="0">
                <a:latin typeface="Arial" panose="020B0604020202020204" pitchFamily="34" charset="0"/>
              </a:rPr>
              <a:t>This process continues until a pixel is found out of the actual range </a:t>
            </a:r>
          </a:p>
          <a:p>
            <a:pPr algn="just" eaLnBrk="1" hangingPunct="1">
              <a:buClr>
                <a:schemeClr val="tx1"/>
              </a:buClr>
              <a:buFontTx/>
              <a:buChar char="•"/>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 The image is encoded with two values, one for the run length and one to approximate the gray level value of the run</a:t>
            </a:r>
          </a:p>
          <a:p>
            <a:pPr algn="just" eaLnBrk="1" hangingPunct="1">
              <a:buClr>
                <a:schemeClr val="tx1"/>
              </a:buClr>
              <a:buFontTx/>
              <a:buChar char="•"/>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This approximation can simply be the average of all the gray level values in the run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72BE60-DB19-8B76-3510-F90D8A4518D3}"/>
              </a:ext>
            </a:extLst>
          </p:cNvPr>
          <p:cNvSpPr>
            <a:spLocks noGrp="1"/>
          </p:cNvSpPr>
          <p:nvPr>
            <p:ph type="title"/>
          </p:nvPr>
        </p:nvSpPr>
        <p:spPr/>
        <p:txBody>
          <a:bodyPr/>
          <a:lstStyle/>
          <a:p>
            <a:r>
              <a:rPr lang="en-IN" dirty="0"/>
              <a:t>First order moments.</a:t>
            </a:r>
          </a:p>
        </p:txBody>
      </p:sp>
      <p:sp>
        <p:nvSpPr>
          <p:cNvPr id="3" name="Content Placeholder 2">
            <a:extLst>
              <a:ext uri="{FF2B5EF4-FFF2-40B4-BE49-F238E27FC236}">
                <a16:creationId xmlns:a16="http://schemas.microsoft.com/office/drawing/2014/main" id="{CBD65D29-8C1A-C92D-8A60-C2FF031C2520}"/>
              </a:ext>
            </a:extLst>
          </p:cNvPr>
          <p:cNvSpPr>
            <a:spLocks noGrp="1"/>
          </p:cNvSpPr>
          <p:nvPr>
            <p:ph idx="1"/>
          </p:nvPr>
        </p:nvSpPr>
        <p:spPr>
          <a:xfrm>
            <a:off x="838200" y="1433014"/>
            <a:ext cx="10515600" cy="4771244"/>
          </a:xfrm>
        </p:spPr>
        <p:txBody>
          <a:bodyPr>
            <a:normAutofit/>
          </a:bodyPr>
          <a:lstStyle/>
          <a:p>
            <a:pPr marL="0" indent="0" algn="just">
              <a:buNone/>
            </a:pPr>
            <a:r>
              <a:rPr lang="en-IN" sz="2400" dirty="0">
                <a:latin typeface="Cambria" panose="02040503050406030204" pitchFamily="18" charset="0"/>
                <a:ea typeface="Cambria" panose="02040503050406030204" pitchFamily="18" charset="0"/>
              </a:rPr>
              <a:t>First order moments are calculated based on </a:t>
            </a:r>
            <a:r>
              <a:rPr lang="en-IN" sz="2400" dirty="0">
                <a:solidFill>
                  <a:srgbClr val="FF0000"/>
                </a:solidFill>
                <a:latin typeface="Cambria" panose="02040503050406030204" pitchFamily="18" charset="0"/>
                <a:ea typeface="Cambria" panose="02040503050406030204" pitchFamily="18" charset="0"/>
              </a:rPr>
              <a:t>individual pixel values</a:t>
            </a:r>
            <a:r>
              <a:rPr lang="en-IN" sz="2400" dirty="0">
                <a:latin typeface="Cambria" panose="02040503050406030204" pitchFamily="18" charset="0"/>
                <a:ea typeface="Cambria" panose="02040503050406030204" pitchFamily="18" charset="0"/>
              </a:rPr>
              <a:t>. Some of the features that are helpful include the following.</a:t>
            </a:r>
          </a:p>
          <a:p>
            <a:pPr marL="0" indent="0" algn="just">
              <a:buNone/>
            </a:pPr>
            <a:endParaRPr lang="en-IN" sz="2400" dirty="0">
              <a:latin typeface="Cambria" panose="02040503050406030204" pitchFamily="18" charset="0"/>
              <a:ea typeface="Cambria" panose="02040503050406030204" pitchFamily="18" charset="0"/>
            </a:endParaRPr>
          </a:p>
          <a:p>
            <a:pPr marL="971550" lvl="1" indent="-514350" algn="just">
              <a:buFont typeface="+mj-lt"/>
              <a:buAutoNum type="arabicPeriod"/>
            </a:pPr>
            <a:r>
              <a:rPr lang="en-IN" dirty="0">
                <a:latin typeface="Cambria" panose="02040503050406030204" pitchFamily="18" charset="0"/>
                <a:ea typeface="Cambria" panose="02040503050406030204" pitchFamily="18" charset="0"/>
              </a:rPr>
              <a:t>Mean</a:t>
            </a:r>
          </a:p>
          <a:p>
            <a:pPr marL="971550" lvl="1" indent="-514350" algn="just">
              <a:buFont typeface="+mj-lt"/>
              <a:buAutoNum type="arabicPeriod"/>
            </a:pPr>
            <a:r>
              <a:rPr lang="en-IN" dirty="0">
                <a:latin typeface="Cambria" panose="02040503050406030204" pitchFamily="18" charset="0"/>
                <a:ea typeface="Cambria" panose="02040503050406030204" pitchFamily="18" charset="0"/>
              </a:rPr>
              <a:t>Standard deviation</a:t>
            </a:r>
          </a:p>
          <a:p>
            <a:pPr marL="971550" lvl="1" indent="-514350" algn="just">
              <a:buFont typeface="+mj-lt"/>
              <a:buAutoNum type="arabicPeriod"/>
            </a:pPr>
            <a:r>
              <a:rPr lang="en-IN" dirty="0">
                <a:latin typeface="Cambria" panose="02040503050406030204" pitchFamily="18" charset="0"/>
                <a:ea typeface="Cambria" panose="02040503050406030204" pitchFamily="18" charset="0"/>
              </a:rPr>
              <a:t>Skewness</a:t>
            </a:r>
          </a:p>
          <a:p>
            <a:pPr marL="971550" lvl="1" indent="-514350" algn="just">
              <a:buFont typeface="+mj-lt"/>
              <a:buAutoNum type="arabicPeriod"/>
            </a:pPr>
            <a:r>
              <a:rPr lang="en-IN" dirty="0">
                <a:latin typeface="Cambria" panose="02040503050406030204" pitchFamily="18" charset="0"/>
                <a:ea typeface="Cambria" panose="02040503050406030204" pitchFamily="18" charset="0"/>
              </a:rPr>
              <a:t>Kurtosis</a:t>
            </a:r>
          </a:p>
          <a:p>
            <a:pPr marL="971550" lvl="1" indent="-514350" algn="just">
              <a:buFont typeface="+mj-lt"/>
              <a:buAutoNum type="arabicPeriod"/>
            </a:pPr>
            <a:r>
              <a:rPr lang="en-IN" dirty="0">
                <a:latin typeface="Cambria" panose="02040503050406030204" pitchFamily="18" charset="0"/>
                <a:ea typeface="Cambria" panose="02040503050406030204" pitchFamily="18" charset="0"/>
              </a:rPr>
              <a:t>Energy</a:t>
            </a:r>
          </a:p>
          <a:p>
            <a:pPr marL="971550" lvl="1" indent="-514350" algn="just">
              <a:buFont typeface="+mj-lt"/>
              <a:buAutoNum type="arabicPeriod"/>
            </a:pPr>
            <a:r>
              <a:rPr lang="en-IN" dirty="0">
                <a:latin typeface="Cambria" panose="02040503050406030204" pitchFamily="18" charset="0"/>
                <a:ea typeface="Cambria" panose="02040503050406030204" pitchFamily="18" charset="0"/>
              </a:rPr>
              <a:t>Entropy</a:t>
            </a:r>
          </a:p>
          <a:p>
            <a:pPr algn="just"/>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92136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301471B7-C9E7-F295-F863-39B8F817B5C9}"/>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1CEACC92-21B8-8592-A10A-904E654B917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263F112-F18D-4B41-9536-4CB7F0A9B5D9}" type="slidenum">
              <a:rPr lang="en-US" altLang="en-US">
                <a:latin typeface="Arial" panose="020B0604020202020204" pitchFamily="34" charset="0"/>
              </a:rPr>
              <a:pPr/>
              <a:t>150</a:t>
            </a:fld>
            <a:endParaRPr lang="en-US" altLang="en-US">
              <a:latin typeface="Arial" panose="020B0604020202020204" pitchFamily="34" charset="0"/>
            </a:endParaRPr>
          </a:p>
        </p:txBody>
      </p:sp>
      <p:pic>
        <p:nvPicPr>
          <p:cNvPr id="122884" name="Picture 2" descr="ex10">
            <a:extLst>
              <a:ext uri="{FF2B5EF4-FFF2-40B4-BE49-F238E27FC236}">
                <a16:creationId xmlns:a16="http://schemas.microsoft.com/office/drawing/2014/main" id="{3BE90855-4F5E-06A5-EAB7-6EC295AC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28601"/>
            <a:ext cx="63246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9A33779B-9975-D941-A340-B9FF986410C6}"/>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493DA11B-E4DC-A18D-FE25-260E6391865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7096710-E00F-4E6D-B57B-959D555539EC}" type="slidenum">
              <a:rPr lang="en-US" altLang="en-US">
                <a:latin typeface="Arial" panose="020B0604020202020204" pitchFamily="34" charset="0"/>
              </a:rPr>
              <a:pPr/>
              <a:t>151</a:t>
            </a:fld>
            <a:endParaRPr lang="en-US" altLang="en-US">
              <a:latin typeface="Arial" panose="020B0604020202020204" pitchFamily="34" charset="0"/>
            </a:endParaRPr>
          </a:p>
        </p:txBody>
      </p:sp>
      <p:sp>
        <p:nvSpPr>
          <p:cNvPr id="123908" name="Rectangle 2">
            <a:extLst>
              <a:ext uri="{FF2B5EF4-FFF2-40B4-BE49-F238E27FC236}">
                <a16:creationId xmlns:a16="http://schemas.microsoft.com/office/drawing/2014/main" id="{4F61DFC2-FE93-77A5-2409-81E5EEFF9E27}"/>
              </a:ext>
            </a:extLst>
          </p:cNvPr>
          <p:cNvSpPr>
            <a:spLocks noChangeArrowheads="1"/>
          </p:cNvSpPr>
          <p:nvPr/>
        </p:nvSpPr>
        <p:spPr bwMode="auto">
          <a:xfrm>
            <a:off x="3624263" y="2238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23909" name="Picture 3" descr="Fig10">
            <a:extLst>
              <a:ext uri="{FF2B5EF4-FFF2-40B4-BE49-F238E27FC236}">
                <a16:creationId xmlns:a16="http://schemas.microsoft.com/office/drawing/2014/main" id="{93BC29D6-4059-4679-E1AB-2693B1E3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263" y="223838"/>
            <a:ext cx="4705350" cy="61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78695E-82C3-74F0-2403-4C6047808029}"/>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C4494620-CB03-72E8-33BC-1F477F49D0DA}"/>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CC42785-4908-4871-9AD9-9A6C8BA2C87A}" type="slidenum">
              <a:rPr lang="en-US" altLang="en-US">
                <a:latin typeface="Arial" panose="020B0604020202020204" pitchFamily="34" charset="0"/>
              </a:rPr>
              <a:pPr/>
              <a:t>152</a:t>
            </a:fld>
            <a:endParaRPr lang="en-US" altLang="en-US">
              <a:latin typeface="Arial" panose="020B0604020202020204" pitchFamily="34" charset="0"/>
            </a:endParaRPr>
          </a:p>
        </p:txBody>
      </p:sp>
      <p:pic>
        <p:nvPicPr>
          <p:cNvPr id="124932" name="Picture 2" descr="Fig10">
            <a:extLst>
              <a:ext uri="{FF2B5EF4-FFF2-40B4-BE49-F238E27FC236}">
                <a16:creationId xmlns:a16="http://schemas.microsoft.com/office/drawing/2014/main" id="{4D2E8138-0C67-9811-EA25-30584CC55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152400"/>
            <a:ext cx="494347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160E52-F013-7DA3-912A-D58F71D40310}"/>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EB9F347B-4516-2AC2-84B3-296DBC3F7D16}"/>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CEB45E6-B52F-4693-8753-E3004F46C2E9}" type="slidenum">
              <a:rPr lang="en-US" altLang="en-US">
                <a:latin typeface="Arial" panose="020B0604020202020204" pitchFamily="34" charset="0"/>
              </a:rPr>
              <a:pPr/>
              <a:t>153</a:t>
            </a:fld>
            <a:endParaRPr lang="en-US" altLang="en-US">
              <a:latin typeface="Arial" panose="020B0604020202020204" pitchFamily="34" charset="0"/>
            </a:endParaRPr>
          </a:p>
        </p:txBody>
      </p:sp>
      <p:sp>
        <p:nvSpPr>
          <p:cNvPr id="161794" name="Rectangle 2">
            <a:extLst>
              <a:ext uri="{FF2B5EF4-FFF2-40B4-BE49-F238E27FC236}">
                <a16:creationId xmlns:a16="http://schemas.microsoft.com/office/drawing/2014/main" id="{1087627E-6D6D-9591-122B-083A326B37A3}"/>
              </a:ext>
            </a:extLst>
          </p:cNvPr>
          <p:cNvSpPr>
            <a:spLocks noGrp="1" noChangeArrowheads="1"/>
          </p:cNvSpPr>
          <p:nvPr>
            <p:ph type="body" idx="1"/>
          </p:nvPr>
        </p:nvSpPr>
        <p:spPr>
          <a:xfrm>
            <a:off x="1188098" y="483636"/>
            <a:ext cx="8229600" cy="5715000"/>
          </a:xfrm>
        </p:spPr>
        <p:txBody>
          <a:bodyPr/>
          <a:lstStyle/>
          <a:p>
            <a:pPr algn="just" eaLnBrk="1" hangingPunct="1">
              <a:buClr>
                <a:schemeClr val="tx1"/>
              </a:buClr>
              <a:buFontTx/>
              <a:buChar char="•"/>
              <a:defRPr/>
            </a:pPr>
            <a:r>
              <a:rPr lang="en-US" altLang="en-US" dirty="0">
                <a:latin typeface="Arial" panose="020B0604020202020204" pitchFamily="34" charset="0"/>
              </a:rPr>
              <a:t>This particular algorithm also uses some preprocessing to allow for the run-length mapping to be coded so that a run can be any length and is not constrained by the length of a row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9598AD1-46B7-90ED-472E-48669E096742}"/>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E2E99B02-576C-582B-1C0C-015491C746A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CA8697-140E-4C53-A736-13BB4498AAA0}" type="slidenum">
              <a:rPr lang="en-US" altLang="en-US">
                <a:latin typeface="Arial" panose="020B0604020202020204" pitchFamily="34" charset="0"/>
              </a:rPr>
              <a:pPr/>
              <a:t>154</a:t>
            </a:fld>
            <a:endParaRPr lang="en-US" altLang="en-US">
              <a:latin typeface="Arial" panose="020B0604020202020204" pitchFamily="34" charset="0"/>
            </a:endParaRPr>
          </a:p>
        </p:txBody>
      </p:sp>
      <p:sp>
        <p:nvSpPr>
          <p:cNvPr id="195586" name="Rectangle 2">
            <a:extLst>
              <a:ext uri="{FF2B5EF4-FFF2-40B4-BE49-F238E27FC236}">
                <a16:creationId xmlns:a16="http://schemas.microsoft.com/office/drawing/2014/main" id="{247FFEF5-4B88-EC8C-83F7-9C90ECEA8FAA}"/>
              </a:ext>
            </a:extLst>
          </p:cNvPr>
          <p:cNvSpPr>
            <a:spLocks noGrp="1" noChangeArrowheads="1"/>
          </p:cNvSpPr>
          <p:nvPr>
            <p:ph type="body" idx="1"/>
          </p:nvPr>
        </p:nvSpPr>
        <p:spPr>
          <a:xfrm>
            <a:off x="1981200" y="533400"/>
            <a:ext cx="8229600" cy="5562600"/>
          </a:xfrm>
        </p:spPr>
        <p:txBody>
          <a:bodyPr/>
          <a:lstStyle/>
          <a:p>
            <a:pPr marL="0" indent="0" algn="just" eaLnBrk="1" hangingPunct="1">
              <a:buClr>
                <a:schemeClr val="tx1"/>
              </a:buClr>
              <a:buNone/>
              <a:defRPr/>
            </a:pPr>
            <a:r>
              <a:rPr lang="en-US" altLang="en-US" b="1" dirty="0">
                <a:solidFill>
                  <a:srgbClr val="FF0000"/>
                </a:solidFill>
                <a:latin typeface="Arial" panose="020B0604020202020204" pitchFamily="34" charset="0"/>
              </a:rPr>
              <a:t>Lossy predictive coding </a:t>
            </a:r>
          </a:p>
          <a:p>
            <a:pPr marL="0" indent="0" algn="just" eaLnBrk="1" hangingPunct="1">
              <a:buClr>
                <a:schemeClr val="tx1"/>
              </a:buClr>
              <a:buNone/>
              <a:defRPr/>
            </a:pPr>
            <a:r>
              <a:rPr lang="en-US" altLang="en-US" b="1" dirty="0">
                <a:latin typeface="Arial" panose="020B0604020202020204" pitchFamily="34" charset="0"/>
              </a:rPr>
              <a:t>(Differential Predictive Coding)</a:t>
            </a:r>
          </a:p>
          <a:p>
            <a:pPr algn="just" eaLnBrk="1" hangingPunct="1">
              <a:buClr>
                <a:schemeClr val="tx1"/>
              </a:buClr>
              <a:buFont typeface="Wingdings" panose="05000000000000000000" pitchFamily="2" charset="2"/>
              <a:buNone/>
              <a:defRPr/>
            </a:pPr>
            <a:endParaRPr lang="en-US" altLang="en-US" b="1" dirty="0">
              <a:latin typeface="Arial" panose="020B0604020202020204" pitchFamily="34" charset="0"/>
            </a:endParaRPr>
          </a:p>
          <a:p>
            <a:pPr algn="just" eaLnBrk="1" hangingPunct="1">
              <a:buClr>
                <a:schemeClr val="tx1"/>
              </a:buClr>
              <a:buFontTx/>
              <a:buChar char="•"/>
              <a:defRPr/>
            </a:pPr>
            <a:r>
              <a:rPr lang="en-US" altLang="en-US" i="1" dirty="0">
                <a:latin typeface="Arial" panose="020B0604020202020204" pitchFamily="34" charset="0"/>
              </a:rPr>
              <a:t>Differential predictive coding (DPC) </a:t>
            </a:r>
            <a:r>
              <a:rPr lang="en-US" altLang="en-US" dirty="0">
                <a:latin typeface="Arial" panose="020B0604020202020204" pitchFamily="34" charset="0"/>
              </a:rPr>
              <a:t>predicts the next pixel value based on previous values, and </a:t>
            </a:r>
            <a:r>
              <a:rPr lang="en-US" altLang="en-US" dirty="0">
                <a:solidFill>
                  <a:srgbClr val="FF0000"/>
                </a:solidFill>
                <a:latin typeface="Arial" panose="020B0604020202020204" pitchFamily="34" charset="0"/>
              </a:rPr>
              <a:t>encodes the difference between predicted and actual value – the error signal</a:t>
            </a:r>
          </a:p>
          <a:p>
            <a:pPr algn="just" eaLnBrk="1" hangingPunct="1">
              <a:buClr>
                <a:schemeClr val="tx1"/>
              </a:buClr>
              <a:buFontTx/>
              <a:buChar char="•"/>
              <a:defRPr/>
            </a:pPr>
            <a:r>
              <a:rPr lang="en-US" altLang="en-US" dirty="0">
                <a:latin typeface="Arial" panose="020B0604020202020204" pitchFamily="34" charset="0"/>
              </a:rPr>
              <a:t>This technique takes advantage of the fact that adjacent pixels are highly correlated, except at object boundaries </a:t>
            </a:r>
          </a:p>
          <a:p>
            <a:pPr algn="just" eaLnBrk="1" hangingPunct="1">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buFont typeface="Wingdings" panose="05000000000000000000" pitchFamily="2" charset="2"/>
              <a:buNone/>
              <a:defRPr/>
            </a:pPr>
            <a:endParaRPr lang="en-US" altLang="en-US" dirty="0">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0726CF4C-2AC1-5A7F-7EA9-BACC9673CACD}"/>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2F9FA479-C9D5-905E-4D9E-22BC115B6EA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8A9E5C8-944F-4BD4-AECF-429A54160F52}" type="slidenum">
              <a:rPr lang="en-US" altLang="en-US">
                <a:latin typeface="Arial" panose="020B0604020202020204" pitchFamily="34" charset="0"/>
              </a:rPr>
              <a:pPr/>
              <a:t>155</a:t>
            </a:fld>
            <a:endParaRPr lang="en-US" altLang="en-US">
              <a:latin typeface="Arial" panose="020B0604020202020204" pitchFamily="34" charset="0"/>
            </a:endParaRPr>
          </a:p>
        </p:txBody>
      </p:sp>
      <p:sp>
        <p:nvSpPr>
          <p:cNvPr id="196610" name="Rectangle 2">
            <a:extLst>
              <a:ext uri="{FF2B5EF4-FFF2-40B4-BE49-F238E27FC236}">
                <a16:creationId xmlns:a16="http://schemas.microsoft.com/office/drawing/2014/main" id="{E78A9D01-40A8-6750-2424-FD976D0FAAAE}"/>
              </a:ext>
            </a:extLst>
          </p:cNvPr>
          <p:cNvSpPr>
            <a:spLocks noGrp="1" noChangeArrowheads="1"/>
          </p:cNvSpPr>
          <p:nvPr>
            <p:ph type="body" idx="1"/>
          </p:nvPr>
        </p:nvSpPr>
        <p:spPr>
          <a:xfrm>
            <a:off x="381000" y="483637"/>
            <a:ext cx="8229600" cy="4125685"/>
          </a:xfrm>
        </p:spPr>
        <p:txBody>
          <a:bodyPr/>
          <a:lstStyle/>
          <a:p>
            <a:pPr algn="just" eaLnBrk="1" hangingPunct="1">
              <a:buClr>
                <a:schemeClr val="tx1"/>
              </a:buClr>
              <a:buFontTx/>
              <a:buChar char="•"/>
              <a:defRPr/>
            </a:pPr>
            <a:r>
              <a:rPr lang="en-US" altLang="en-US" dirty="0">
                <a:latin typeface="Arial" panose="020B0604020202020204" pitchFamily="34" charset="0"/>
              </a:rPr>
              <a:t>Typically </a:t>
            </a:r>
            <a:r>
              <a:rPr lang="en-US" altLang="en-US" dirty="0">
                <a:solidFill>
                  <a:srgbClr val="FF0000"/>
                </a:solidFill>
                <a:latin typeface="Arial" panose="020B0604020202020204" pitchFamily="34" charset="0"/>
              </a:rPr>
              <a:t>the difference, or error, will be small which minimizes the number of bits required for compressed file </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This error is then quantized, to further reduce the data and to optimize visual results, and can then be coded </a:t>
            </a:r>
          </a:p>
          <a:p>
            <a:pPr algn="just" eaLnBrk="1" hangingPunct="1">
              <a:buFont typeface="Wingdings" panose="05000000000000000000" pitchFamily="2" charset="2"/>
              <a:buNone/>
              <a:defRPr/>
            </a:pPr>
            <a:endParaRPr lang="en-US" altLang="en-US" dirty="0">
              <a:latin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62DF6F-6D3E-8EF9-A74C-D8AFD147A447}"/>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64CD1834-B39F-273A-15EC-5CBB4F95B44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27C44B4-D1D9-4C58-9C9F-C1997706D9A1}" type="slidenum">
              <a:rPr lang="en-US" altLang="en-US">
                <a:latin typeface="Arial" panose="020B0604020202020204" pitchFamily="34" charset="0"/>
              </a:rPr>
              <a:pPr/>
              <a:t>156</a:t>
            </a:fld>
            <a:endParaRPr lang="en-US" altLang="en-US">
              <a:latin typeface="Arial" panose="020B0604020202020204" pitchFamily="34" charset="0"/>
            </a:endParaRPr>
          </a:p>
        </p:txBody>
      </p:sp>
      <p:sp>
        <p:nvSpPr>
          <p:cNvPr id="161796" name="Rectangle 2">
            <a:extLst>
              <a:ext uri="{FF2B5EF4-FFF2-40B4-BE49-F238E27FC236}">
                <a16:creationId xmlns:a16="http://schemas.microsoft.com/office/drawing/2014/main" id="{D923C82F-C4B0-A341-419E-D506162E3BAD}"/>
              </a:ext>
            </a:extLst>
          </p:cNvPr>
          <p:cNvSpPr>
            <a:spLocks noChangeArrowheads="1"/>
          </p:cNvSpPr>
          <p:nvPr/>
        </p:nvSpPr>
        <p:spPr bwMode="auto">
          <a:xfrm>
            <a:off x="3405188" y="5857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61797" name="Picture 3" descr="Fig10">
            <a:extLst>
              <a:ext uri="{FF2B5EF4-FFF2-40B4-BE49-F238E27FC236}">
                <a16:creationId xmlns:a16="http://schemas.microsoft.com/office/drawing/2014/main" id="{41C9EC12-9655-C744-E533-19CBA2600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81000"/>
            <a:ext cx="5481638"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C8B0F72-AE79-21DB-0994-6DA3E760C913}"/>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3308A916-1D02-B678-390B-2E49F5FA8D6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48E344F-E4CD-4BAF-911F-B8116A89AE2A}" type="slidenum">
              <a:rPr lang="en-US" altLang="en-US">
                <a:latin typeface="Arial" panose="020B0604020202020204" pitchFamily="34" charset="0"/>
              </a:rPr>
              <a:pPr/>
              <a:t>157</a:t>
            </a:fld>
            <a:endParaRPr lang="en-US" altLang="en-US">
              <a:latin typeface="Arial" panose="020B0604020202020204" pitchFamily="34" charset="0"/>
            </a:endParaRPr>
          </a:p>
        </p:txBody>
      </p:sp>
      <p:sp>
        <p:nvSpPr>
          <p:cNvPr id="198658" name="Rectangle 2">
            <a:extLst>
              <a:ext uri="{FF2B5EF4-FFF2-40B4-BE49-F238E27FC236}">
                <a16:creationId xmlns:a16="http://schemas.microsoft.com/office/drawing/2014/main" id="{0B35B981-52D7-E344-FC3C-C26B879D2896}"/>
              </a:ext>
            </a:extLst>
          </p:cNvPr>
          <p:cNvSpPr>
            <a:spLocks noGrp="1" noChangeArrowheads="1"/>
          </p:cNvSpPr>
          <p:nvPr>
            <p:ph type="body" idx="1"/>
          </p:nvPr>
        </p:nvSpPr>
        <p:spPr>
          <a:xfrm>
            <a:off x="1981200" y="381000"/>
            <a:ext cx="8229600" cy="5715000"/>
          </a:xfrm>
        </p:spPr>
        <p:txBody>
          <a:bodyPr/>
          <a:lstStyle/>
          <a:p>
            <a:pPr eaLnBrk="1" hangingPunct="1">
              <a:buClr>
                <a:schemeClr val="tx1"/>
              </a:buClr>
              <a:buFontTx/>
              <a:buChar char="•"/>
              <a:defRPr/>
            </a:pPr>
            <a:r>
              <a:rPr lang="en-US" altLang="en-US" dirty="0">
                <a:latin typeface="Arial" panose="020B0604020202020204" pitchFamily="34" charset="0"/>
              </a:rPr>
              <a:t>From the block diagram, we have the following:</a:t>
            </a:r>
          </a:p>
          <a:p>
            <a:pPr eaLnBrk="1" hangingPunct="1">
              <a:buClr>
                <a:schemeClr val="tx1"/>
              </a:buClr>
              <a:buFontTx/>
              <a:buNone/>
              <a:defRPr/>
            </a:pPr>
            <a:r>
              <a:rPr lang="en-US" altLang="en-US" dirty="0">
                <a:latin typeface="Arial" panose="020B0604020202020204" pitchFamily="34" charset="0"/>
              </a:rPr>
              <a:t>   </a:t>
            </a:r>
          </a:p>
          <a:p>
            <a:pPr eaLnBrk="1" hangingPunct="1">
              <a:buClr>
                <a:schemeClr val="tx1"/>
              </a:buClr>
              <a:buFontTx/>
              <a:buChar char="•"/>
              <a:defRPr/>
            </a:pPr>
            <a:endParaRPr lang="en-US" altLang="en-US" dirty="0">
              <a:latin typeface="Arial" panose="020B0604020202020204" pitchFamily="34" charset="0"/>
            </a:endParaRPr>
          </a:p>
          <a:p>
            <a:pPr eaLnBrk="1" hangingPunct="1">
              <a:buClr>
                <a:schemeClr val="tx1"/>
              </a:buClr>
              <a:buFontTx/>
              <a:buChar char="•"/>
              <a:defRPr/>
            </a:pPr>
            <a:endParaRPr lang="en-US" altLang="en-US" dirty="0">
              <a:latin typeface="Arial" panose="020B0604020202020204" pitchFamily="34" charset="0"/>
            </a:endParaRPr>
          </a:p>
          <a:p>
            <a:pPr eaLnBrk="1" hangingPunct="1">
              <a:buClr>
                <a:schemeClr val="tx1"/>
              </a:buClr>
              <a:buFontTx/>
              <a:buChar char="•"/>
              <a:defRPr/>
            </a:pPr>
            <a:endParaRPr lang="en-US" altLang="en-US" dirty="0">
              <a:latin typeface="Arial" panose="020B0604020202020204" pitchFamily="34" charset="0"/>
            </a:endParaRPr>
          </a:p>
          <a:p>
            <a:pPr eaLnBrk="1" hangingPunct="1">
              <a:buClr>
                <a:schemeClr val="tx1"/>
              </a:buClr>
              <a:buFontTx/>
              <a:buChar char="•"/>
              <a:defRPr/>
            </a:pPr>
            <a:endParaRPr lang="en-US" altLang="en-US" dirty="0">
              <a:latin typeface="Arial" panose="020B0604020202020204" pitchFamily="34" charset="0"/>
            </a:endParaRPr>
          </a:p>
          <a:p>
            <a:pPr eaLnBrk="1" hangingPunct="1">
              <a:buClr>
                <a:schemeClr val="tx1"/>
              </a:buClr>
              <a:buFontTx/>
              <a:buChar char="•"/>
              <a:defRPr/>
            </a:pPr>
            <a:r>
              <a:rPr lang="en-US" altLang="en-US" dirty="0">
                <a:latin typeface="Arial" panose="020B0604020202020204" pitchFamily="34" charset="0"/>
              </a:rPr>
              <a:t>The prediction equation is typically a function of the previous pixel(s), and can also include global or application-specific information </a:t>
            </a:r>
          </a:p>
        </p:txBody>
      </p:sp>
      <p:pic>
        <p:nvPicPr>
          <p:cNvPr id="162821" name="Picture 3" descr="pg515c">
            <a:extLst>
              <a:ext uri="{FF2B5EF4-FFF2-40B4-BE49-F238E27FC236}">
                <a16:creationId xmlns:a16="http://schemas.microsoft.com/office/drawing/2014/main" id="{7B73501C-761E-8841-BCB6-B1555A27E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86" y="891074"/>
            <a:ext cx="41148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AA4443AA-C78E-248D-767F-44F5C9C76C94}"/>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4">
            <a:extLst>
              <a:ext uri="{FF2B5EF4-FFF2-40B4-BE49-F238E27FC236}">
                <a16:creationId xmlns:a16="http://schemas.microsoft.com/office/drawing/2014/main" id="{11E2C81A-AA3D-1DF6-B544-ACCB1F1D799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B6B8A98-CA5A-450B-975B-7A7D734A18BB}" type="slidenum">
              <a:rPr lang="en-US" altLang="en-US">
                <a:latin typeface="Arial" panose="020B0604020202020204" pitchFamily="34" charset="0"/>
              </a:rPr>
              <a:pPr/>
              <a:t>158</a:t>
            </a:fld>
            <a:endParaRPr lang="en-US" altLang="en-US">
              <a:latin typeface="Arial" panose="020B0604020202020204" pitchFamily="34" charset="0"/>
            </a:endParaRPr>
          </a:p>
        </p:txBody>
      </p:sp>
      <p:pic>
        <p:nvPicPr>
          <p:cNvPr id="163844" name="Picture 2" descr="pg515b">
            <a:extLst>
              <a:ext uri="{FF2B5EF4-FFF2-40B4-BE49-F238E27FC236}">
                <a16:creationId xmlns:a16="http://schemas.microsoft.com/office/drawing/2014/main" id="{6CE7E021-C304-5ABF-EBA2-637D684748FF}"/>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905000" y="457200"/>
            <a:ext cx="8458200" cy="5208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8734D31-0D43-4448-7AE9-440CC2D2E74F}"/>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504623B1-E99F-B486-A2CA-5EB17567E54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380B9AE-8D89-41CF-989D-7895937A18CE}" type="slidenum">
              <a:rPr lang="en-US" altLang="en-US">
                <a:latin typeface="Arial" panose="020B0604020202020204" pitchFamily="34" charset="0"/>
              </a:rPr>
              <a:pPr/>
              <a:t>159</a:t>
            </a:fld>
            <a:endParaRPr lang="en-US" altLang="en-US">
              <a:latin typeface="Arial" panose="020B0604020202020204" pitchFamily="34" charset="0"/>
            </a:endParaRPr>
          </a:p>
        </p:txBody>
      </p:sp>
      <p:sp>
        <p:nvSpPr>
          <p:cNvPr id="200706" name="Rectangle 2">
            <a:extLst>
              <a:ext uri="{FF2B5EF4-FFF2-40B4-BE49-F238E27FC236}">
                <a16:creationId xmlns:a16="http://schemas.microsoft.com/office/drawing/2014/main" id="{B561899F-6262-D81B-46FB-26B09DAFCD19}"/>
              </a:ext>
            </a:extLst>
          </p:cNvPr>
          <p:cNvSpPr>
            <a:spLocks noGrp="1" noChangeArrowheads="1"/>
          </p:cNvSpPr>
          <p:nvPr>
            <p:ph type="body" idx="1"/>
          </p:nvPr>
        </p:nvSpPr>
        <p:spPr>
          <a:xfrm>
            <a:off x="1393372" y="399662"/>
            <a:ext cx="8229600" cy="5715000"/>
          </a:xfrm>
        </p:spPr>
        <p:txBody>
          <a:bodyPr/>
          <a:lstStyle/>
          <a:p>
            <a:pPr algn="just" eaLnBrk="1" hangingPunct="1">
              <a:buClr>
                <a:schemeClr val="tx1"/>
              </a:buClr>
              <a:buFontTx/>
              <a:buChar char="•"/>
              <a:defRPr/>
            </a:pPr>
            <a:r>
              <a:rPr lang="en-US" altLang="en-US" dirty="0">
                <a:latin typeface="Arial" panose="020B0604020202020204" pitchFamily="34" charset="0"/>
              </a:rPr>
              <a:t>This quantized error can be encoded using a lossless encoder, such as a Huffman coder</a:t>
            </a:r>
          </a:p>
          <a:p>
            <a:pPr algn="just" eaLnBrk="1" hangingPunct="1">
              <a:buClr>
                <a:schemeClr val="tx1"/>
              </a:buClr>
              <a:buFontTx/>
              <a:buNone/>
              <a:defRPr/>
            </a:pPr>
            <a:endParaRPr lang="en-US" altLang="en-US" dirty="0">
              <a:latin typeface="Arial" panose="020B0604020202020204" pitchFamily="34" charset="0"/>
            </a:endParaRPr>
          </a:p>
          <a:p>
            <a:pPr algn="just" eaLnBrk="1" hangingPunct="1">
              <a:buClr>
                <a:schemeClr val="tx1"/>
              </a:buClr>
              <a:buFontTx/>
              <a:buChar char="•"/>
              <a:defRPr/>
            </a:pPr>
            <a:r>
              <a:rPr lang="en-US" altLang="en-US" dirty="0">
                <a:latin typeface="Arial" panose="020B0604020202020204" pitchFamily="34" charset="0"/>
              </a:rPr>
              <a:t>It should be noted that it is important that the predictor uses the same values during both compression and decompression; specifically the reconstructed values and not the original values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E616-F244-4BF0-9B4E-16FECCE50A5B}"/>
              </a:ext>
            </a:extLst>
          </p:cNvPr>
          <p:cNvSpPr>
            <a:spLocks noGrp="1"/>
          </p:cNvSpPr>
          <p:nvPr>
            <p:ph type="title"/>
          </p:nvPr>
        </p:nvSpPr>
        <p:spPr/>
        <p:txBody>
          <a:bodyPr/>
          <a:lstStyle/>
          <a:p>
            <a:r>
              <a:rPr lang="en-IN" dirty="0">
                <a:solidFill>
                  <a:schemeClr val="bg2">
                    <a:lumMod val="10000"/>
                  </a:schemeClr>
                </a:solidFill>
                <a:latin typeface="Cambria" panose="02040503050406030204" pitchFamily="18" charset="0"/>
                <a:ea typeface="Cambria" panose="02040503050406030204" pitchFamily="18" charset="0"/>
              </a:rPr>
              <a:t>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24990E-61A2-AC43-8E04-35D95ED36805}"/>
                  </a:ext>
                </a:extLst>
              </p:cNvPr>
              <p:cNvSpPr>
                <a:spLocks noGrp="1"/>
              </p:cNvSpPr>
              <p:nvPr>
                <p:ph idx="1"/>
              </p:nvPr>
            </p:nvSpPr>
            <p:spPr>
              <a:xfrm>
                <a:off x="838200" y="1419366"/>
                <a:ext cx="10515600" cy="4039738"/>
              </a:xfrm>
            </p:spPr>
            <p:txBody>
              <a:bodyPr>
                <a:normAutofit lnSpcReduction="10000"/>
              </a:bodyPr>
              <a:lstStyle/>
              <a:p>
                <a:pPr marL="0" indent="0">
                  <a:buNone/>
                </a:pPr>
                <a:r>
                  <a:rPr lang="en-IN" dirty="0"/>
                  <a:t>Mean of the histogram is given by</a:t>
                </a:r>
              </a:p>
              <a:p>
                <a:pPr marL="0" indent="0">
                  <a:buNone/>
                </a:pPr>
                <a:r>
                  <a:rPr lang="en-IN" dirty="0"/>
                  <a:t>	</a:t>
                </a:r>
                <a:endParaRPr lang="en-IN" b="0" i="1" dirty="0">
                  <a:latin typeface="Cambria Math" panose="02040503050406030204" pitchFamily="18" charset="0"/>
                </a:endParaRPr>
              </a:p>
              <a:p>
                <a:pPr marL="0" indent="0" algn="ctr">
                  <a:buNone/>
                </a:pPr>
                <a14:m>
                  <m:oMath xmlns:m="http://schemas.openxmlformats.org/officeDocument/2006/math">
                    <m:r>
                      <a:rPr lang="en-IN" b="0" i="1" smtClean="0">
                        <a:latin typeface="Cambria Math" panose="02040503050406030204" pitchFamily="18" charset="0"/>
                      </a:rPr>
                      <m:t>𝑀𝑒𝑎𝑛</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𝑏</m:t>
                        </m:r>
                      </m:e>
                    </m:acc>
                    <m:r>
                      <a:rPr lang="en-IN" b="0" i="1" smtClean="0">
                        <a:latin typeface="Cambria Math" panose="02040503050406030204" pitchFamily="18" charset="0"/>
                        <a:ea typeface="Cambria Math" panose="02040503050406030204" pitchFamily="18" charset="0"/>
                      </a:rPr>
                      <m:t>)</m:t>
                    </m:r>
                  </m:oMath>
                </a14:m>
                <a:r>
                  <a:rPr lang="en-IN" dirty="0"/>
                  <a:t>=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e>
                    </m:nary>
                  </m:oMath>
                </a14:m>
                <a:endParaRPr lang="en-IN" dirty="0"/>
              </a:p>
              <a:p>
                <a:pPr marL="0" indent="0">
                  <a:buNone/>
                </a:pPr>
                <a:endParaRPr lang="en-IN" dirty="0"/>
              </a:p>
              <a:p>
                <a:pPr marL="0" indent="0">
                  <a:buNone/>
                </a:pPr>
                <a:r>
                  <a:rPr lang="en-IN" dirty="0"/>
                  <a:t>The mean </a:t>
                </a:r>
                <a:r>
                  <a:rPr lang="en-IN" dirty="0">
                    <a:solidFill>
                      <a:srgbClr val="FF0000"/>
                    </a:solidFill>
                  </a:rPr>
                  <a:t>indicates the brightness </a:t>
                </a:r>
                <a:r>
                  <a:rPr lang="en-IN" dirty="0"/>
                  <a:t>of image</a:t>
                </a:r>
              </a:p>
              <a:p>
                <a:pPr marL="0" indent="0">
                  <a:buNone/>
                </a:pPr>
                <a:r>
                  <a:rPr lang="en-IN" dirty="0"/>
                  <a:t>L -&gt; Total grey levels in the image.</a:t>
                </a:r>
              </a:p>
              <a:p>
                <a:pPr marL="0" indent="0">
                  <a:buNone/>
                </a:pPr>
                <a:r>
                  <a:rPr lang="en-IN" dirty="0"/>
                  <a:t>b -&gt; Intensity value of </a:t>
                </a:r>
                <a:r>
                  <a:rPr lang="en-IN" dirty="0" err="1"/>
                  <a:t>i</a:t>
                </a:r>
                <a:r>
                  <a:rPr lang="en-IN" baseline="30000" dirty="0" err="1"/>
                  <a:t>th</a:t>
                </a:r>
                <a:r>
                  <a:rPr lang="en-IN" dirty="0"/>
                  <a:t> bin.</a:t>
                </a:r>
              </a:p>
              <a:p>
                <a:pPr marL="0" indent="0">
                  <a:buNone/>
                </a:pPr>
                <a:r>
                  <a:rPr lang="en-IN" dirty="0"/>
                  <a:t>p(b) -&gt; probability of occurrence of b in image.</a:t>
                </a:r>
              </a:p>
            </p:txBody>
          </p:sp>
        </mc:Choice>
        <mc:Fallback xmlns="">
          <p:sp>
            <p:nvSpPr>
              <p:cNvPr id="3" name="Content Placeholder 2">
                <a:extLst>
                  <a:ext uri="{FF2B5EF4-FFF2-40B4-BE49-F238E27FC236}">
                    <a16:creationId xmlns:a16="http://schemas.microsoft.com/office/drawing/2014/main" id="{5B24990E-61A2-AC43-8E04-35D95ED36805}"/>
                  </a:ext>
                </a:extLst>
              </p:cNvPr>
              <p:cNvSpPr>
                <a:spLocks noGrp="1" noRot="1" noChangeAspect="1" noMove="1" noResize="1" noEditPoints="1" noAdjustHandles="1" noChangeArrowheads="1" noChangeShapeType="1" noTextEdit="1"/>
              </p:cNvSpPr>
              <p:nvPr>
                <p:ph idx="1"/>
              </p:nvPr>
            </p:nvSpPr>
            <p:spPr>
              <a:xfrm>
                <a:off x="838200" y="1419366"/>
                <a:ext cx="10515600" cy="4039738"/>
              </a:xfrm>
              <a:blipFill>
                <a:blip r:embed="rId2"/>
                <a:stretch>
                  <a:fillRect l="-1217" t="-3771"/>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FDBF329F-F329-207A-4234-56596604B336}"/>
              </a:ext>
            </a:extLst>
          </p:cNvPr>
          <p:cNvSpPr/>
          <p:nvPr/>
        </p:nvSpPr>
        <p:spPr>
          <a:xfrm>
            <a:off x="4026090" y="2115403"/>
            <a:ext cx="4148919"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63893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40FEA1-CA68-B31B-478D-6E51CDD6C6B6}"/>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3CE4EA89-8826-0D2F-416E-668A6F3345A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AF3F12D-33C0-49AC-BDFD-1BC9B854A441}" type="slidenum">
              <a:rPr lang="en-US" altLang="en-US">
                <a:latin typeface="Arial" panose="020B0604020202020204" pitchFamily="34" charset="0"/>
              </a:rPr>
              <a:pPr/>
              <a:t>160</a:t>
            </a:fld>
            <a:endParaRPr lang="en-US" altLang="en-US">
              <a:latin typeface="Arial" panose="020B0604020202020204" pitchFamily="34" charset="0"/>
            </a:endParaRPr>
          </a:p>
        </p:txBody>
      </p:sp>
      <p:sp>
        <p:nvSpPr>
          <p:cNvPr id="165892" name="Rectangle 2">
            <a:extLst>
              <a:ext uri="{FF2B5EF4-FFF2-40B4-BE49-F238E27FC236}">
                <a16:creationId xmlns:a16="http://schemas.microsoft.com/office/drawing/2014/main" id="{3BD4CB1A-149A-8F54-746F-A0208299D6AE}"/>
              </a:ext>
            </a:extLst>
          </p:cNvPr>
          <p:cNvSpPr>
            <a:spLocks noChangeArrowheads="1"/>
          </p:cNvSpPr>
          <p:nvPr/>
        </p:nvSpPr>
        <p:spPr bwMode="auto">
          <a:xfrm>
            <a:off x="3462338" y="1762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65893" name="Picture 3" descr="Fig10">
            <a:extLst>
              <a:ext uri="{FF2B5EF4-FFF2-40B4-BE49-F238E27FC236}">
                <a16:creationId xmlns:a16="http://schemas.microsoft.com/office/drawing/2014/main" id="{D39EB4A4-01A9-A92E-57DF-2096FDD8A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9" y="176214"/>
            <a:ext cx="4918075"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E4CCB9A-E58E-4A08-A2DE-5D681F1D7F3B}"/>
              </a:ext>
            </a:extLst>
          </p:cNvPr>
          <p:cNvSpPr>
            <a:spLocks noGrp="1"/>
          </p:cNvSpPr>
          <p:nvPr>
            <p:ph type="ftr" sz="quarter" idx="11"/>
          </p:nvPr>
        </p:nvSpPr>
        <p:spPr/>
        <p:txBody>
          <a:bodyPr/>
          <a:lstStyle/>
          <a:p>
            <a:pPr>
              <a:defRPr/>
            </a:pPr>
            <a:r>
              <a:rPr lang="en-US" altLang="en-US"/>
              <a:t>(c) Scott E Umbaugh, SIUE 2005</a:t>
            </a:r>
          </a:p>
        </p:txBody>
      </p:sp>
      <p:sp>
        <p:nvSpPr>
          <p:cNvPr id="4" name="Slide Number Placeholder 5">
            <a:extLst>
              <a:ext uri="{FF2B5EF4-FFF2-40B4-BE49-F238E27FC236}">
                <a16:creationId xmlns:a16="http://schemas.microsoft.com/office/drawing/2014/main" id="{5AE9FF19-2DCD-7F0D-5ED8-8263CC92935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C77F4B2-A92D-4D93-B563-026B6CB75A4E}" type="slidenum">
              <a:rPr lang="en-US" altLang="en-US">
                <a:latin typeface="Arial" panose="020B0604020202020204" pitchFamily="34" charset="0"/>
              </a:rPr>
              <a:pPr/>
              <a:t>161</a:t>
            </a:fld>
            <a:endParaRPr lang="en-US" altLang="en-US">
              <a:latin typeface="Arial" panose="020B0604020202020204" pitchFamily="34" charset="0"/>
            </a:endParaRPr>
          </a:p>
        </p:txBody>
      </p:sp>
      <p:pic>
        <p:nvPicPr>
          <p:cNvPr id="166916" name="Picture 2" descr="Fig10">
            <a:extLst>
              <a:ext uri="{FF2B5EF4-FFF2-40B4-BE49-F238E27FC236}">
                <a16:creationId xmlns:a16="http://schemas.microsoft.com/office/drawing/2014/main" id="{944E1B66-B2D7-BF7C-5492-819763107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685800"/>
            <a:ext cx="66294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4366B1EE-7882-2C98-3432-6D9BDC6221A2}"/>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5">
            <a:extLst>
              <a:ext uri="{FF2B5EF4-FFF2-40B4-BE49-F238E27FC236}">
                <a16:creationId xmlns:a16="http://schemas.microsoft.com/office/drawing/2014/main" id="{FC7D2398-D61E-3DF2-B0C5-3E6F6C85CFD9}"/>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E2D26ED-6F7B-4E48-851B-C186C68247DE}" type="slidenum">
              <a:rPr lang="en-US" altLang="en-US">
                <a:latin typeface="Arial" panose="020B0604020202020204" pitchFamily="34" charset="0"/>
              </a:rPr>
              <a:pPr/>
              <a:t>162</a:t>
            </a:fld>
            <a:endParaRPr lang="en-US" altLang="en-US">
              <a:latin typeface="Arial" panose="020B0604020202020204" pitchFamily="34" charset="0"/>
            </a:endParaRPr>
          </a:p>
        </p:txBody>
      </p:sp>
      <p:sp>
        <p:nvSpPr>
          <p:cNvPr id="203778" name="Rectangle 2">
            <a:extLst>
              <a:ext uri="{FF2B5EF4-FFF2-40B4-BE49-F238E27FC236}">
                <a16:creationId xmlns:a16="http://schemas.microsoft.com/office/drawing/2014/main" id="{2A597709-B4B8-A95F-4876-B50B558067BB}"/>
              </a:ext>
            </a:extLst>
          </p:cNvPr>
          <p:cNvSpPr>
            <a:spLocks noGrp="1" noChangeArrowheads="1"/>
          </p:cNvSpPr>
          <p:nvPr>
            <p:ph type="body" idx="1"/>
          </p:nvPr>
        </p:nvSpPr>
        <p:spPr>
          <a:xfrm>
            <a:off x="1524000" y="349250"/>
            <a:ext cx="8229600" cy="5791200"/>
          </a:xfrm>
        </p:spPr>
        <p:txBody>
          <a:bodyPr/>
          <a:lstStyle/>
          <a:p>
            <a:pPr algn="just" eaLnBrk="1" hangingPunct="1">
              <a:buClr>
                <a:schemeClr val="tx1"/>
              </a:buClr>
              <a:buFontTx/>
              <a:buChar char="•"/>
              <a:defRPr/>
            </a:pPr>
            <a:r>
              <a:rPr lang="en-US" altLang="en-US" dirty="0">
                <a:latin typeface="Arial" panose="020B0604020202020204" pitchFamily="34" charset="0"/>
              </a:rPr>
              <a:t>The prediction equation can be one-dimensional or two-dimensional, that is, it can be based on previous values in the current row only, or on previous rows also </a:t>
            </a:r>
          </a:p>
          <a:p>
            <a:pPr algn="just" eaLnBrk="1" hangingPunct="1">
              <a:buClr>
                <a:schemeClr val="tx1"/>
              </a:buClr>
              <a:buFontTx/>
              <a:buChar char="•"/>
              <a:defRPr/>
            </a:pPr>
            <a:r>
              <a:rPr lang="en-US" altLang="en-US" dirty="0">
                <a:latin typeface="Arial" panose="020B0604020202020204" pitchFamily="34" charset="0"/>
              </a:rPr>
              <a:t>The following prediction equations are typical examples of those used in practice, with the first being one-dimensional and the next two being two-dimensional</a:t>
            </a:r>
            <a:r>
              <a:rPr lang="en-US" altLang="en-US" dirty="0"/>
              <a:t>:</a:t>
            </a:r>
          </a:p>
        </p:txBody>
      </p:sp>
      <p:pic>
        <p:nvPicPr>
          <p:cNvPr id="167941" name="Picture 3" descr="pg515d">
            <a:extLst>
              <a:ext uri="{FF2B5EF4-FFF2-40B4-BE49-F238E27FC236}">
                <a16:creationId xmlns:a16="http://schemas.microsoft.com/office/drawing/2014/main" id="{0E877336-3BC8-5C8F-B0F1-C8AFCA45C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24131"/>
            <a:ext cx="6324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A18012-48F1-CB0E-CDE7-4993A6EFC792}"/>
              </a:ext>
            </a:extLst>
          </p:cNvPr>
          <p:cNvSpPr>
            <a:spLocks noGrp="1"/>
          </p:cNvSpPr>
          <p:nvPr>
            <p:ph type="ftr" sz="quarter" idx="11"/>
          </p:nvPr>
        </p:nvSpPr>
        <p:spPr/>
        <p:txBody>
          <a:bodyPr/>
          <a:lstStyle/>
          <a:p>
            <a:pPr>
              <a:defRPr/>
            </a:pPr>
            <a:r>
              <a:rPr lang="en-US" altLang="en-US"/>
              <a:t>(c) Scott E Umbaugh, SIUE 2005</a:t>
            </a:r>
          </a:p>
        </p:txBody>
      </p:sp>
      <p:sp>
        <p:nvSpPr>
          <p:cNvPr id="5" name="Slide Number Placeholder 4">
            <a:extLst>
              <a:ext uri="{FF2B5EF4-FFF2-40B4-BE49-F238E27FC236}">
                <a16:creationId xmlns:a16="http://schemas.microsoft.com/office/drawing/2014/main" id="{980BE102-57CD-FBE3-5AFF-8DC67D2376A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795921C-B001-44C6-89FD-83F4975C4B94}" type="slidenum">
              <a:rPr lang="en-US" altLang="en-US">
                <a:latin typeface="Arial" panose="020B0604020202020204" pitchFamily="34" charset="0"/>
              </a:rPr>
              <a:pPr/>
              <a:t>163</a:t>
            </a:fld>
            <a:endParaRPr lang="en-US" altLang="en-US">
              <a:latin typeface="Arial" panose="020B0604020202020204" pitchFamily="34" charset="0"/>
            </a:endParaRPr>
          </a:p>
        </p:txBody>
      </p:sp>
      <p:sp>
        <p:nvSpPr>
          <p:cNvPr id="168964" name="Rectangle 2">
            <a:extLst>
              <a:ext uri="{FF2B5EF4-FFF2-40B4-BE49-F238E27FC236}">
                <a16:creationId xmlns:a16="http://schemas.microsoft.com/office/drawing/2014/main" id="{9F2DB0A4-DCE2-73EB-1207-B0ADB8B89930}"/>
              </a:ext>
            </a:extLst>
          </p:cNvPr>
          <p:cNvSpPr>
            <a:spLocks noChangeArrowheads="1"/>
          </p:cNvSpPr>
          <p:nvPr/>
        </p:nvSpPr>
        <p:spPr bwMode="auto">
          <a:xfrm>
            <a:off x="1524001" y="139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68965" name="Picture 3" descr="Fig10">
            <a:extLst>
              <a:ext uri="{FF2B5EF4-FFF2-40B4-BE49-F238E27FC236}">
                <a16:creationId xmlns:a16="http://schemas.microsoft.com/office/drawing/2014/main" id="{A935D075-B2E2-F08B-2371-992FD40EF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04800"/>
            <a:ext cx="433863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7C96B-4096-E9CE-C588-4D2388899934}"/>
              </a:ext>
            </a:extLst>
          </p:cNvPr>
          <p:cNvPicPr>
            <a:picLocks noChangeAspect="1"/>
          </p:cNvPicPr>
          <p:nvPr/>
        </p:nvPicPr>
        <p:blipFill>
          <a:blip r:embed="rId2"/>
          <a:stretch>
            <a:fillRect/>
          </a:stretch>
        </p:blipFill>
        <p:spPr>
          <a:xfrm>
            <a:off x="1247970" y="284001"/>
            <a:ext cx="7848600" cy="5543550"/>
          </a:xfrm>
          <a:prstGeom prst="rect">
            <a:avLst/>
          </a:prstGeom>
        </p:spPr>
      </p:pic>
    </p:spTree>
    <p:extLst>
      <p:ext uri="{BB962C8B-B14F-4D97-AF65-F5344CB8AC3E}">
        <p14:creationId xmlns:p14="http://schemas.microsoft.com/office/powerpoint/2010/main" val="33433210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1C0053-B954-B4CC-A6C4-FB2D984960BC}"/>
              </a:ext>
            </a:extLst>
          </p:cNvPr>
          <p:cNvSpPr>
            <a:spLocks noGrp="1"/>
          </p:cNvSpPr>
          <p:nvPr>
            <p:ph/>
          </p:nvPr>
        </p:nvSpPr>
        <p:spPr/>
        <p:txBody>
          <a:bodyPr/>
          <a:lstStyle/>
          <a:p>
            <a:pPr marL="0" indent="0">
              <a:buNone/>
            </a:pPr>
            <a:r>
              <a:rPr lang="en-IN" dirty="0"/>
              <a:t>Encoder and Decoder</a:t>
            </a:r>
          </a:p>
          <a:p>
            <a:endParaRPr lang="en-IN" dirty="0"/>
          </a:p>
          <a:p>
            <a:endParaRPr lang="en-IN" dirty="0"/>
          </a:p>
        </p:txBody>
      </p:sp>
      <p:pic>
        <p:nvPicPr>
          <p:cNvPr id="4" name="Picture 3">
            <a:extLst>
              <a:ext uri="{FF2B5EF4-FFF2-40B4-BE49-F238E27FC236}">
                <a16:creationId xmlns:a16="http://schemas.microsoft.com/office/drawing/2014/main" id="{3B5BA9C1-79FB-F279-1470-1352CBD9FDFE}"/>
              </a:ext>
            </a:extLst>
          </p:cNvPr>
          <p:cNvPicPr>
            <a:picLocks noChangeAspect="1"/>
          </p:cNvPicPr>
          <p:nvPr/>
        </p:nvPicPr>
        <p:blipFill>
          <a:blip r:embed="rId2"/>
          <a:stretch>
            <a:fillRect/>
          </a:stretch>
        </p:blipFill>
        <p:spPr>
          <a:xfrm>
            <a:off x="1932019" y="1206273"/>
            <a:ext cx="7566543" cy="4910665"/>
          </a:xfrm>
          <a:prstGeom prst="rect">
            <a:avLst/>
          </a:prstGeom>
        </p:spPr>
      </p:pic>
    </p:spTree>
    <p:extLst>
      <p:ext uri="{BB962C8B-B14F-4D97-AF65-F5344CB8AC3E}">
        <p14:creationId xmlns:p14="http://schemas.microsoft.com/office/powerpoint/2010/main" val="34957897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32D-8648-4323-57DB-490093841258}"/>
              </a:ext>
            </a:extLst>
          </p:cNvPr>
          <p:cNvPicPr>
            <a:picLocks noChangeAspect="1"/>
          </p:cNvPicPr>
          <p:nvPr/>
        </p:nvPicPr>
        <p:blipFill>
          <a:blip r:embed="rId2"/>
          <a:stretch>
            <a:fillRect/>
          </a:stretch>
        </p:blipFill>
        <p:spPr>
          <a:xfrm>
            <a:off x="2176462" y="762000"/>
            <a:ext cx="7839075" cy="5334000"/>
          </a:xfrm>
          <a:prstGeom prst="rect">
            <a:avLst/>
          </a:prstGeom>
        </p:spPr>
      </p:pic>
    </p:spTree>
    <p:extLst>
      <p:ext uri="{BB962C8B-B14F-4D97-AF65-F5344CB8AC3E}">
        <p14:creationId xmlns:p14="http://schemas.microsoft.com/office/powerpoint/2010/main" val="30737298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0C9E7-F41F-AE27-B9D4-AFF178BEA89B}"/>
              </a:ext>
            </a:extLst>
          </p:cNvPr>
          <p:cNvPicPr>
            <a:picLocks noChangeAspect="1"/>
          </p:cNvPicPr>
          <p:nvPr/>
        </p:nvPicPr>
        <p:blipFill>
          <a:blip r:embed="rId2"/>
          <a:stretch>
            <a:fillRect/>
          </a:stretch>
        </p:blipFill>
        <p:spPr>
          <a:xfrm>
            <a:off x="387219" y="444563"/>
            <a:ext cx="10210581" cy="5611003"/>
          </a:xfrm>
          <a:prstGeom prst="rect">
            <a:avLst/>
          </a:prstGeom>
        </p:spPr>
      </p:pic>
    </p:spTree>
    <p:extLst>
      <p:ext uri="{BB962C8B-B14F-4D97-AF65-F5344CB8AC3E}">
        <p14:creationId xmlns:p14="http://schemas.microsoft.com/office/powerpoint/2010/main" val="14453822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8922B-CC56-75FA-D85F-36390CFE84E5}"/>
              </a:ext>
            </a:extLst>
          </p:cNvPr>
          <p:cNvPicPr>
            <a:picLocks noChangeAspect="1"/>
          </p:cNvPicPr>
          <p:nvPr/>
        </p:nvPicPr>
        <p:blipFill>
          <a:blip r:embed="rId2"/>
          <a:stretch>
            <a:fillRect/>
          </a:stretch>
        </p:blipFill>
        <p:spPr>
          <a:xfrm>
            <a:off x="2733675" y="219075"/>
            <a:ext cx="6724650" cy="6419850"/>
          </a:xfrm>
          <a:prstGeom prst="rect">
            <a:avLst/>
          </a:prstGeom>
        </p:spPr>
      </p:pic>
    </p:spTree>
    <p:extLst>
      <p:ext uri="{BB962C8B-B14F-4D97-AF65-F5344CB8AC3E}">
        <p14:creationId xmlns:p14="http://schemas.microsoft.com/office/powerpoint/2010/main" val="118838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51D7-4DC0-35F0-BAFB-BA7687961A8E}"/>
              </a:ext>
            </a:extLst>
          </p:cNvPr>
          <p:cNvSpPr>
            <a:spLocks noGrp="1"/>
          </p:cNvSpPr>
          <p:nvPr>
            <p:ph type="title"/>
          </p:nvPr>
        </p:nvSpPr>
        <p:spPr/>
        <p:txBody>
          <a:bodyPr/>
          <a:lstStyle/>
          <a:p>
            <a:r>
              <a:rPr lang="en-IN" dirty="0"/>
              <a:t>Standard Deviation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F414E-2C0B-856D-22A0-B9353880B7F7}"/>
                  </a:ext>
                </a:extLst>
              </p:cNvPr>
              <p:cNvSpPr>
                <a:spLocks noGrp="1"/>
              </p:cNvSpPr>
              <p:nvPr>
                <p:ph idx="1"/>
              </p:nvPr>
            </p:nvSpPr>
            <p:spPr/>
            <p:txBody>
              <a:bodyPr/>
              <a:lstStyle/>
              <a:p>
                <a:pPr marL="0" indent="0">
                  <a:buNone/>
                </a:pPr>
                <a:r>
                  <a:rPr lang="en-IN" dirty="0"/>
                  <a:t>Standard deviation indicates the </a:t>
                </a:r>
                <a:r>
                  <a:rPr lang="en-IN" dirty="0">
                    <a:solidFill>
                      <a:srgbClr val="FF0000"/>
                    </a:solidFill>
                  </a:rPr>
                  <a:t>contrast</a:t>
                </a:r>
                <a:r>
                  <a:rPr lang="en-IN" dirty="0"/>
                  <a:t> / the spread of data</a:t>
                </a:r>
              </a:p>
              <a:p>
                <a:pPr marL="0" indent="0" algn="ctr">
                  <a:buNone/>
                </a:pPr>
                <a:endParaRPr lang="en-IN" dirty="0"/>
              </a:p>
              <a:p>
                <a:pPr marL="0" indent="0" algn="ctr">
                  <a:buNone/>
                </a:pPr>
                <a:r>
                  <a:rPr lang="en-IN" dirty="0"/>
                  <a:t>SD =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𝑏</m:t>
                        </m:r>
                      </m:sub>
                    </m:sSub>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p>
                              <m:sSupPr>
                                <m:ctrlPr>
                                  <a:rPr lang="en-IN" b="0" i="1" smtClean="0">
                                    <a:latin typeface="Cambria Math" panose="02040503050406030204" pitchFamily="18" charset="0"/>
                                  </a:rPr>
                                </m:ctrlPr>
                              </m:sSupPr>
                              <m:e>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r>
                                          <a:rPr lang="en-IN" i="1">
                                            <a:latin typeface="Cambria Math" panose="02040503050406030204" pitchFamily="18" charset="0"/>
                                          </a:rPr>
                                          <m:t>𝑏</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𝑏</m:t>
                                            </m:r>
                                          </m:e>
                                        </m:acc>
                                      </m:e>
                                    </m:d>
                                  </m:e>
                                  <m:sup>
                                    <m:r>
                                      <a:rPr lang="en-IN" i="1">
                                        <a:latin typeface="Cambria Math" panose="02040503050406030204" pitchFamily="18" charset="0"/>
                                      </a:rPr>
                                      <m:t>2</m:t>
                                    </m:r>
                                  </m:sup>
                                </m:sSup>
                                <m:r>
                                  <a:rPr lang="en-IN" i="1">
                                    <a:latin typeface="Cambria Math" panose="02040503050406030204" pitchFamily="18" charset="0"/>
                                  </a:rPr>
                                  <m:t>𝑝</m:t>
                                </m:r>
                                <m:d>
                                  <m:dPr>
                                    <m:ctrlPr>
                                      <a:rPr lang="en-IN" i="1">
                                        <a:latin typeface="Cambria Math" panose="02040503050406030204" pitchFamily="18" charset="0"/>
                                      </a:rPr>
                                    </m:ctrlPr>
                                  </m:dPr>
                                  <m:e>
                                    <m:r>
                                      <a:rPr lang="en-IN" i="1">
                                        <a:latin typeface="Cambria Math" panose="02040503050406030204" pitchFamily="18" charset="0"/>
                                      </a:rPr>
                                      <m:t>𝑏</m:t>
                                    </m:r>
                                  </m:e>
                                </m:d>
                                <m:r>
                                  <a:rPr lang="en-IN" i="1">
                                    <a:latin typeface="Cambria Math" panose="02040503050406030204" pitchFamily="18" charset="0"/>
                                  </a:rPr>
                                  <m:t>]</m:t>
                                </m:r>
                              </m:e>
                              <m:sup>
                                <m:r>
                                  <a:rPr lang="en-IN" b="0" i="1" smtClean="0">
                                    <a:latin typeface="Cambria Math" panose="02040503050406030204" pitchFamily="18" charset="0"/>
                                  </a:rPr>
                                  <m:t>1/2</m:t>
                                </m:r>
                              </m:sup>
                            </m:sSup>
                          </m:e>
                        </m:nary>
                      </m:e>
                    </m:rad>
                  </m:oMath>
                </a14:m>
                <a:endParaRPr lang="en-IN" dirty="0"/>
              </a:p>
            </p:txBody>
          </p:sp>
        </mc:Choice>
        <mc:Fallback xmlns="">
          <p:sp>
            <p:nvSpPr>
              <p:cNvPr id="3" name="Content Placeholder 2">
                <a:extLst>
                  <a:ext uri="{FF2B5EF4-FFF2-40B4-BE49-F238E27FC236}">
                    <a16:creationId xmlns:a16="http://schemas.microsoft.com/office/drawing/2014/main" id="{027F414E-2C0B-856D-22A0-B9353880B7F7}"/>
                  </a:ext>
                </a:extLst>
              </p:cNvPr>
              <p:cNvSpPr>
                <a:spLocks noGrp="1" noRot="1" noChangeAspect="1" noMove="1" noResize="1" noEditPoints="1" noAdjustHandles="1" noChangeArrowheads="1" noChangeShapeType="1" noTextEdit="1"/>
              </p:cNvSpPr>
              <p:nvPr>
                <p:ph idx="1"/>
              </p:nvPr>
            </p:nvSpPr>
            <p:spPr>
              <a:blipFill>
                <a:blip r:embed="rId2"/>
                <a:stretch>
                  <a:fillRect l="-1217"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F1C23016-1498-67C2-A2AF-8BD5B5D8656B}"/>
              </a:ext>
            </a:extLst>
          </p:cNvPr>
          <p:cNvSpPr/>
          <p:nvPr/>
        </p:nvSpPr>
        <p:spPr>
          <a:xfrm>
            <a:off x="2784143" y="2101755"/>
            <a:ext cx="6550926" cy="15558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8444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C8B9-33E0-C201-3A2F-04E142DCC225}"/>
              </a:ext>
            </a:extLst>
          </p:cNvPr>
          <p:cNvSpPr>
            <a:spLocks noGrp="1"/>
          </p:cNvSpPr>
          <p:nvPr>
            <p:ph type="title"/>
          </p:nvPr>
        </p:nvSpPr>
        <p:spPr>
          <a:xfrm>
            <a:off x="325016" y="175738"/>
            <a:ext cx="8879006" cy="917765"/>
          </a:xfrm>
        </p:spPr>
        <p:txBody>
          <a:bodyPr>
            <a:normAutofit/>
          </a:bodyPr>
          <a:lstStyle/>
          <a:p>
            <a:r>
              <a:rPr lang="en-IN" sz="3600" dirty="0">
                <a:solidFill>
                  <a:srgbClr val="FF0000"/>
                </a:solidFill>
              </a:rPr>
              <a:t>Skewness</a:t>
            </a:r>
          </a:p>
        </p:txBody>
      </p:sp>
      <p:sp>
        <p:nvSpPr>
          <p:cNvPr id="3" name="Content Placeholder 2">
            <a:extLst>
              <a:ext uri="{FF2B5EF4-FFF2-40B4-BE49-F238E27FC236}">
                <a16:creationId xmlns:a16="http://schemas.microsoft.com/office/drawing/2014/main" id="{72DBBCD4-F89B-B074-1F91-32E2498E750F}"/>
              </a:ext>
            </a:extLst>
          </p:cNvPr>
          <p:cNvSpPr>
            <a:spLocks noGrp="1"/>
          </p:cNvSpPr>
          <p:nvPr>
            <p:ph idx="1"/>
          </p:nvPr>
        </p:nvSpPr>
        <p:spPr>
          <a:xfrm>
            <a:off x="1780591" y="634621"/>
            <a:ext cx="10515600" cy="4771244"/>
          </a:xfrm>
        </p:spPr>
        <p:txBody>
          <a:bodyPr/>
          <a:lstStyle/>
          <a:p>
            <a:pPr marL="0" indent="0">
              <a:buNone/>
            </a:pPr>
            <a:endParaRPr lang="en-IN" dirty="0"/>
          </a:p>
          <a:p>
            <a:pPr marL="0" indent="0">
              <a:buNone/>
            </a:pPr>
            <a:r>
              <a:rPr lang="en-IN" dirty="0"/>
              <a:t>Skewness indicates the </a:t>
            </a:r>
            <a:r>
              <a:rPr lang="en-IN" dirty="0">
                <a:solidFill>
                  <a:srgbClr val="FF0000"/>
                </a:solidFill>
              </a:rPr>
              <a:t>asymmetry</a:t>
            </a:r>
            <a:r>
              <a:rPr lang="en-IN" dirty="0"/>
              <a:t> </a:t>
            </a:r>
            <a:r>
              <a:rPr lang="en-IN" dirty="0">
                <a:solidFill>
                  <a:srgbClr val="FF0000"/>
                </a:solidFill>
              </a:rPr>
              <a:t>about the mean </a:t>
            </a:r>
            <a:r>
              <a:rPr lang="en-IN" dirty="0"/>
              <a:t>in the grey level distribution.</a:t>
            </a:r>
          </a:p>
          <a:p>
            <a:pPr marL="0" indent="0">
              <a:buNone/>
            </a:pPr>
            <a:endParaRPr lang="en-IN" dirty="0"/>
          </a:p>
        </p:txBody>
      </p:sp>
      <p:sp>
        <p:nvSpPr>
          <p:cNvPr id="4" name="Rectangle 3">
            <a:extLst>
              <a:ext uri="{FF2B5EF4-FFF2-40B4-BE49-F238E27FC236}">
                <a16:creationId xmlns:a16="http://schemas.microsoft.com/office/drawing/2014/main" id="{3F4F483B-3B0A-EE08-DAC2-DC6E78137615}"/>
              </a:ext>
            </a:extLst>
          </p:cNvPr>
          <p:cNvSpPr/>
          <p:nvPr/>
        </p:nvSpPr>
        <p:spPr>
          <a:xfrm>
            <a:off x="7385724" y="1796055"/>
            <a:ext cx="3636596" cy="10571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pic>
        <p:nvPicPr>
          <p:cNvPr id="8" name="Picture 7">
            <a:extLst>
              <a:ext uri="{FF2B5EF4-FFF2-40B4-BE49-F238E27FC236}">
                <a16:creationId xmlns:a16="http://schemas.microsoft.com/office/drawing/2014/main" id="{459837CD-8A10-0089-6578-5A70C2099056}"/>
              </a:ext>
            </a:extLst>
          </p:cNvPr>
          <p:cNvPicPr>
            <a:picLocks noChangeAspect="1"/>
          </p:cNvPicPr>
          <p:nvPr/>
        </p:nvPicPr>
        <p:blipFill>
          <a:blip r:embed="rId2"/>
          <a:stretch>
            <a:fillRect/>
          </a:stretch>
        </p:blipFill>
        <p:spPr>
          <a:xfrm>
            <a:off x="176989" y="2139820"/>
            <a:ext cx="6276975" cy="3810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8AECAB-7A6E-13A0-4AE8-59927CA9959A}"/>
                  </a:ext>
                </a:extLst>
              </p:cNvPr>
              <p:cNvSpPr txBox="1"/>
              <p:nvPr/>
            </p:nvSpPr>
            <p:spPr>
              <a:xfrm>
                <a:off x="7323903" y="2095891"/>
                <a:ext cx="3760238" cy="538994"/>
              </a:xfrm>
              <a:prstGeom prst="rect">
                <a:avLst/>
              </a:prstGeom>
              <a:noFill/>
            </p:spPr>
            <p:txBody>
              <a:bodyPr wrap="square">
                <a:spAutoFit/>
              </a:bodyPr>
              <a:lstStyle/>
              <a:p>
                <a:pPr marL="0" indent="0" algn="ctr">
                  <a:buNone/>
                </a:pPr>
                <a:r>
                  <a:rPr lang="en-IN" dirty="0"/>
                  <a:t>Skewness =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𝑏</m:t>
                            </m:r>
                          </m:sub>
                          <m:sup>
                            <m:r>
                              <a:rPr lang="en-IN" b="0" i="1" smtClean="0">
                                <a:latin typeface="Cambria Math" panose="02040503050406030204" pitchFamily="18" charset="0"/>
                              </a:rPr>
                              <m:t>3</m:t>
                            </m:r>
                          </m:sup>
                        </m:sSubSup>
                      </m:den>
                    </m:f>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p>
                          <m:sSupPr>
                            <m:ctrlPr>
                              <a:rPr lang="en-IN"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𝑏</m:t>
                                </m:r>
                              </m:e>
                            </m:acc>
                            <m:r>
                              <a:rPr lang="en-IN" b="0" i="1" smtClean="0">
                                <a:latin typeface="Cambria Math" panose="02040503050406030204" pitchFamily="18" charset="0"/>
                              </a:rPr>
                              <m:t>)</m:t>
                            </m:r>
                          </m:e>
                          <m:sup>
                            <m:r>
                              <a:rPr lang="en-IN" b="0" i="1" smtClean="0">
                                <a:latin typeface="Cambria Math" panose="02040503050406030204" pitchFamily="18" charset="0"/>
                              </a:rPr>
                              <m:t>3</m:t>
                            </m:r>
                          </m:sup>
                        </m:sSup>
                      </m:e>
                    </m:nary>
                    <m:r>
                      <a:rPr lang="en-IN" b="0" i="1" smtClean="0">
                        <a:latin typeface="Cambria Math" panose="02040503050406030204" pitchFamily="18" charset="0"/>
                      </a:rPr>
                      <m:t> </m:t>
                    </m:r>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oMath>
                </a14:m>
                <a:endParaRPr lang="en-IN" dirty="0"/>
              </a:p>
            </p:txBody>
          </p:sp>
        </mc:Choice>
        <mc:Fallback xmlns="">
          <p:sp>
            <p:nvSpPr>
              <p:cNvPr id="10" name="TextBox 9">
                <a:extLst>
                  <a:ext uri="{FF2B5EF4-FFF2-40B4-BE49-F238E27FC236}">
                    <a16:creationId xmlns:a16="http://schemas.microsoft.com/office/drawing/2014/main" id="{568AECAB-7A6E-13A0-4AE8-59927CA9959A}"/>
                  </a:ext>
                </a:extLst>
              </p:cNvPr>
              <p:cNvSpPr txBox="1">
                <a:spLocks noRot="1" noChangeAspect="1" noMove="1" noResize="1" noEditPoints="1" noAdjustHandles="1" noChangeArrowheads="1" noChangeShapeType="1" noTextEdit="1"/>
              </p:cNvSpPr>
              <p:nvPr/>
            </p:nvSpPr>
            <p:spPr>
              <a:xfrm>
                <a:off x="7323903" y="2095891"/>
                <a:ext cx="3760238" cy="538994"/>
              </a:xfrm>
              <a:prstGeom prst="rect">
                <a:avLst/>
              </a:prstGeom>
              <a:blipFill>
                <a:blip r:embed="rId3"/>
                <a:stretch>
                  <a:fillRect t="-71591" b="-107955"/>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576DD735-C2FE-2F6D-6E57-7BE8F22BC5AD}"/>
              </a:ext>
            </a:extLst>
          </p:cNvPr>
          <p:cNvSpPr txBox="1"/>
          <p:nvPr/>
        </p:nvSpPr>
        <p:spPr>
          <a:xfrm>
            <a:off x="6729706" y="3153035"/>
            <a:ext cx="5138834" cy="2585323"/>
          </a:xfrm>
          <a:prstGeom prst="rect">
            <a:avLst/>
          </a:prstGeom>
          <a:noFill/>
        </p:spPr>
        <p:txBody>
          <a:bodyPr wrap="square">
            <a:spAutoFit/>
          </a:bodyPr>
          <a:lstStyle/>
          <a:p>
            <a:pPr algn="l">
              <a:buFont typeface="Arial" panose="020B0604020202020204" pitchFamily="34" charset="0"/>
              <a:buChar char="•"/>
            </a:pPr>
            <a:r>
              <a:rPr lang="en-US" b="0" i="0" dirty="0">
                <a:solidFill>
                  <a:schemeClr val="accent1"/>
                </a:solidFill>
                <a:effectLst/>
                <a:latin typeface="source-serif-pro"/>
              </a:rPr>
              <a:t>A negative skew indicates that the tail is on the left side of the distribution, which extends towards more negative values.</a:t>
            </a:r>
          </a:p>
          <a:p>
            <a:pPr algn="l">
              <a:buFont typeface="Arial" panose="020B0604020202020204" pitchFamily="34" charset="0"/>
              <a:buChar char="•"/>
            </a:pPr>
            <a:r>
              <a:rPr lang="en-US" b="0" i="0" dirty="0">
                <a:solidFill>
                  <a:schemeClr val="accent2">
                    <a:lumMod val="75000"/>
                  </a:schemeClr>
                </a:solidFill>
                <a:effectLst/>
                <a:latin typeface="source-serif-pro"/>
              </a:rPr>
              <a:t>A positive skew indicates that the tail is on the right side of the distribution, which extends towards more positive values.</a:t>
            </a:r>
          </a:p>
          <a:p>
            <a:pPr algn="l">
              <a:buFont typeface="Arial" panose="020B0604020202020204" pitchFamily="34" charset="0"/>
              <a:buChar char="•"/>
            </a:pPr>
            <a:r>
              <a:rPr lang="en-US" b="0" i="0" dirty="0">
                <a:solidFill>
                  <a:schemeClr val="accent1"/>
                </a:solidFill>
                <a:effectLst/>
                <a:latin typeface="source-serif-pro"/>
              </a:rPr>
              <a:t>A value of zero indicates that there is no skewness in the distribution at all, meaning the distribution is perfectly symmetrical.</a:t>
            </a:r>
          </a:p>
        </p:txBody>
      </p:sp>
      <p:sp>
        <p:nvSpPr>
          <p:cNvPr id="13" name="TextBox 12">
            <a:extLst>
              <a:ext uri="{FF2B5EF4-FFF2-40B4-BE49-F238E27FC236}">
                <a16:creationId xmlns:a16="http://schemas.microsoft.com/office/drawing/2014/main" id="{C2DA797C-136A-A3EB-E657-8EEB4C9F101E}"/>
              </a:ext>
            </a:extLst>
          </p:cNvPr>
          <p:cNvSpPr txBox="1"/>
          <p:nvPr/>
        </p:nvSpPr>
        <p:spPr>
          <a:xfrm>
            <a:off x="2760306" y="325365"/>
            <a:ext cx="6812902" cy="369332"/>
          </a:xfrm>
          <a:prstGeom prst="rect">
            <a:avLst/>
          </a:prstGeom>
          <a:noFill/>
        </p:spPr>
        <p:txBody>
          <a:bodyPr wrap="square">
            <a:spAutoFit/>
          </a:bodyPr>
          <a:lstStyle/>
          <a:p>
            <a:r>
              <a:rPr lang="en-US" b="0" i="0" dirty="0">
                <a:solidFill>
                  <a:srgbClr val="00B0F0"/>
                </a:solidFill>
                <a:effectLst/>
                <a:latin typeface="Google Sans"/>
              </a:rPr>
              <a:t>used to describe the spread and height of your normal distribution.</a:t>
            </a:r>
            <a:endParaRPr lang="en-IN" dirty="0">
              <a:solidFill>
                <a:srgbClr val="00B0F0"/>
              </a:solidFill>
            </a:endParaRPr>
          </a:p>
        </p:txBody>
      </p:sp>
    </p:spTree>
    <p:extLst>
      <p:ext uri="{BB962C8B-B14F-4D97-AF65-F5344CB8AC3E}">
        <p14:creationId xmlns:p14="http://schemas.microsoft.com/office/powerpoint/2010/main" val="38174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5A81-5357-1E4E-C432-65FAD51E8D1C}"/>
              </a:ext>
            </a:extLst>
          </p:cNvPr>
          <p:cNvSpPr>
            <a:spLocks noGrp="1"/>
          </p:cNvSpPr>
          <p:nvPr>
            <p:ph type="title"/>
          </p:nvPr>
        </p:nvSpPr>
        <p:spPr/>
        <p:txBody>
          <a:bodyPr/>
          <a:lstStyle/>
          <a:p>
            <a:r>
              <a:rPr lang="en-IN" dirty="0"/>
              <a:t>Kurtosis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EBA1C-CE0B-87D4-CCED-E41FE62AF9A2}"/>
                  </a:ext>
                </a:extLst>
              </p:cNvPr>
              <p:cNvSpPr>
                <a:spLocks noGrp="1"/>
              </p:cNvSpPr>
              <p:nvPr>
                <p:ph idx="1"/>
              </p:nvPr>
            </p:nvSpPr>
            <p:spPr>
              <a:xfrm>
                <a:off x="838199" y="1419366"/>
                <a:ext cx="10946363" cy="4771244"/>
              </a:xfrm>
            </p:spPr>
            <p:txBody>
              <a:bodyPr/>
              <a:lstStyle/>
              <a:p>
                <a:r>
                  <a:rPr lang="en-US" dirty="0"/>
                  <a:t>Kurtosis is a  measure of the "</a:t>
                </a:r>
                <a:r>
                  <a:rPr lang="en-US" dirty="0" err="1">
                    <a:solidFill>
                      <a:srgbClr val="FF0000"/>
                    </a:solidFill>
                  </a:rPr>
                  <a:t>tailedness</a:t>
                </a:r>
                <a:r>
                  <a:rPr lang="en-US" dirty="0"/>
                  <a:t>" of the intensity distribution. </a:t>
                </a:r>
              </a:p>
              <a:p>
                <a:r>
                  <a:rPr lang="en-US" dirty="0"/>
                  <a:t>High kurtosis indicates a sharper peak and heavier tails, while low kurtosis indicates a flatter peak and lighter tails</a:t>
                </a:r>
                <a:endParaRPr lang="en-IN" dirty="0"/>
              </a:p>
              <a:p>
                <a:pPr marL="0" indent="0">
                  <a:buNone/>
                </a:pPr>
                <a:r>
                  <a:rPr lang="en-IN" dirty="0"/>
                  <a:t>Kurtosis =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𝑏</m:t>
                            </m:r>
                          </m:sub>
                          <m:sup>
                            <m:r>
                              <a:rPr lang="en-IN" b="0" i="1" smtClean="0">
                                <a:latin typeface="Cambria Math" panose="02040503050406030204" pitchFamily="18" charset="0"/>
                              </a:rPr>
                              <m:t>4</m:t>
                            </m:r>
                          </m:sup>
                        </m:sSubSup>
                      </m:den>
                    </m:f>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p>
                          <m:sSupPr>
                            <m:ctrlPr>
                              <a:rPr lang="en-IN"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𝑏</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𝑏</m:t>
                                    </m:r>
                                  </m:e>
                                </m:acc>
                              </m:e>
                            </m:d>
                          </m:e>
                          <m:sup>
                            <m:r>
                              <a:rPr lang="en-IN" b="0" i="1" smtClean="0">
                                <a:latin typeface="Cambria Math" panose="02040503050406030204" pitchFamily="18" charset="0"/>
                              </a:rPr>
                              <m:t>4</m:t>
                            </m:r>
                          </m:sup>
                        </m:sSup>
                      </m:e>
                    </m:nary>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𝑏</m:t>
                        </m:r>
                      </m:e>
                    </m:d>
                    <m:r>
                      <a:rPr lang="en-IN" b="0" i="1" smtClean="0">
                        <a:latin typeface="Cambria Math" panose="02040503050406030204" pitchFamily="18" charset="0"/>
                      </a:rPr>
                      <m:t>−3</m:t>
                    </m:r>
                  </m:oMath>
                </a14:m>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E06EBA1C-CE0B-87D4-CCED-E41FE62AF9A2}"/>
                  </a:ext>
                </a:extLst>
              </p:cNvPr>
              <p:cNvSpPr>
                <a:spLocks noGrp="1" noRot="1" noChangeAspect="1" noMove="1" noResize="1" noEditPoints="1" noAdjustHandles="1" noChangeArrowheads="1" noChangeShapeType="1" noTextEdit="1"/>
              </p:cNvSpPr>
              <p:nvPr>
                <p:ph idx="1"/>
              </p:nvPr>
            </p:nvSpPr>
            <p:spPr>
              <a:xfrm>
                <a:off x="838199" y="1419366"/>
                <a:ext cx="10946363" cy="4771244"/>
              </a:xfrm>
              <a:blipFill>
                <a:blip r:embed="rId2"/>
                <a:stretch>
                  <a:fillRect l="-1114"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24DC9E61-4BA4-B389-00AB-52790C7CF768}"/>
              </a:ext>
            </a:extLst>
          </p:cNvPr>
          <p:cNvSpPr/>
          <p:nvPr/>
        </p:nvSpPr>
        <p:spPr>
          <a:xfrm>
            <a:off x="838200" y="3151601"/>
            <a:ext cx="6209731" cy="13067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F795FE9-0CED-9A5C-78BB-1204FB64DE0C}"/>
              </a:ext>
            </a:extLst>
          </p:cNvPr>
          <p:cNvPicPr>
            <a:picLocks noChangeAspect="1"/>
          </p:cNvPicPr>
          <p:nvPr/>
        </p:nvPicPr>
        <p:blipFill>
          <a:blip r:embed="rId3"/>
          <a:stretch>
            <a:fillRect/>
          </a:stretch>
        </p:blipFill>
        <p:spPr>
          <a:xfrm>
            <a:off x="7591869" y="3266435"/>
            <a:ext cx="2771775" cy="2924175"/>
          </a:xfrm>
          <a:prstGeom prst="rect">
            <a:avLst/>
          </a:prstGeom>
        </p:spPr>
      </p:pic>
    </p:spTree>
    <p:extLst>
      <p:ext uri="{BB962C8B-B14F-4D97-AF65-F5344CB8AC3E}">
        <p14:creationId xmlns:p14="http://schemas.microsoft.com/office/powerpoint/2010/main" val="278394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9031-388F-A0CB-DC62-05F92D9C0A88}"/>
              </a:ext>
            </a:extLst>
          </p:cNvPr>
          <p:cNvSpPr>
            <a:spLocks noGrp="1"/>
          </p:cNvSpPr>
          <p:nvPr>
            <p:ph type="title"/>
          </p:nvPr>
        </p:nvSpPr>
        <p:spPr>
          <a:xfrm>
            <a:off x="838200" y="365125"/>
            <a:ext cx="8578755" cy="917765"/>
          </a:xfrm>
        </p:spPr>
        <p:txBody>
          <a:bodyPr/>
          <a:lstStyle/>
          <a:p>
            <a:r>
              <a:rPr lang="en-IN" dirty="0"/>
              <a:t>Topics</a:t>
            </a:r>
          </a:p>
        </p:txBody>
      </p:sp>
      <p:sp>
        <p:nvSpPr>
          <p:cNvPr id="3" name="Content Placeholder 2">
            <a:extLst>
              <a:ext uri="{FF2B5EF4-FFF2-40B4-BE49-F238E27FC236}">
                <a16:creationId xmlns:a16="http://schemas.microsoft.com/office/drawing/2014/main" id="{CCC25FD5-9263-112C-B2B5-992BA21FB6C9}"/>
              </a:ext>
            </a:extLst>
          </p:cNvPr>
          <p:cNvSpPr>
            <a:spLocks noGrp="1"/>
          </p:cNvSpPr>
          <p:nvPr>
            <p:ph idx="1"/>
          </p:nvPr>
        </p:nvSpPr>
        <p:spPr/>
        <p:txBody>
          <a:bodyPr/>
          <a:lstStyle/>
          <a:p>
            <a:pPr algn="just"/>
            <a:r>
              <a:rPr lang="en-US" dirty="0"/>
              <a:t>Region of interest (ROI) selection</a:t>
            </a:r>
          </a:p>
          <a:p>
            <a:pPr algn="just"/>
            <a:r>
              <a:rPr lang="en-IN" dirty="0"/>
              <a:t>Feature extraction: Histogram based features - Intensity Features-Colour - </a:t>
            </a:r>
            <a:r>
              <a:rPr lang="en-US" dirty="0"/>
              <a:t>Shape Features-Local Binary Patterns (LBP) - </a:t>
            </a:r>
            <a:r>
              <a:rPr lang="en-IN" dirty="0"/>
              <a:t>Texture descriptors- Grey Level Occurrence Matrix (GLCM)</a:t>
            </a:r>
          </a:p>
          <a:p>
            <a:pPr algn="just"/>
            <a:r>
              <a:rPr lang="en-IN" dirty="0"/>
              <a:t>Fundamentals of Image Compression models – Error Free Compression – Variable Length Coding –Bit – Plane Coding – Lossless Predictive Coding – Lossy Compression – Lossy Predictive Coding</a:t>
            </a:r>
          </a:p>
        </p:txBody>
      </p:sp>
    </p:spTree>
    <p:extLst>
      <p:ext uri="{BB962C8B-B14F-4D97-AF65-F5344CB8AC3E}">
        <p14:creationId xmlns:p14="http://schemas.microsoft.com/office/powerpoint/2010/main" val="2225473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2F85-9235-717D-F19D-F6EB5F298799}"/>
              </a:ext>
            </a:extLst>
          </p:cNvPr>
          <p:cNvSpPr>
            <a:spLocks noGrp="1"/>
          </p:cNvSpPr>
          <p:nvPr>
            <p:ph type="title"/>
          </p:nvPr>
        </p:nvSpPr>
        <p:spPr/>
        <p:txBody>
          <a:bodyPr/>
          <a:lstStyle/>
          <a:p>
            <a:r>
              <a:rPr lang="en-IN" dirty="0"/>
              <a:t>Energy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D16CA-E4C0-ECBC-E71F-DBDA2C27E563}"/>
                  </a:ext>
                </a:extLst>
              </p:cNvPr>
              <p:cNvSpPr>
                <a:spLocks noGrp="1"/>
              </p:cNvSpPr>
              <p:nvPr>
                <p:ph idx="1"/>
              </p:nvPr>
            </p:nvSpPr>
            <p:spPr>
              <a:xfrm>
                <a:off x="838200" y="1433014"/>
                <a:ext cx="10515600" cy="4771244"/>
              </a:xfrm>
            </p:spPr>
            <p:txBody>
              <a:bodyPr/>
              <a:lstStyle/>
              <a:p>
                <a:pPr marL="0" indent="0">
                  <a:buNone/>
                </a:pPr>
                <a:r>
                  <a:rPr lang="en-IN" dirty="0"/>
                  <a:t>Energy is the </a:t>
                </a:r>
                <a:r>
                  <a:rPr lang="en-IN" dirty="0">
                    <a:solidFill>
                      <a:srgbClr val="FF0000"/>
                    </a:solidFill>
                  </a:rPr>
                  <a:t>sum of brightness values of all the pixels </a:t>
                </a:r>
                <a:r>
                  <a:rPr lang="en-IN" dirty="0"/>
                  <a:t>present in the object. This is called zero order spatial moment</a:t>
                </a:r>
              </a:p>
              <a:p>
                <a:pPr marL="0" indent="0">
                  <a:buNone/>
                </a:pPr>
                <a:endParaRPr lang="en-IN" dirty="0"/>
              </a:p>
              <a:p>
                <a:pPr marL="0" indent="0" algn="ctr">
                  <a:buNone/>
                </a:pPr>
                <a:r>
                  <a:rPr lang="en-IN" dirty="0"/>
                  <a:t>Energy =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−1</m:t>
                        </m:r>
                      </m:sup>
                      <m:e>
                        <m:sSup>
                          <m:sSupPr>
                            <m:ctrlPr>
                              <a:rPr lang="en-IN" b="0" i="1" smtClean="0">
                                <a:latin typeface="Cambria Math" panose="02040503050406030204" pitchFamily="18" charset="0"/>
                              </a:rPr>
                            </m:ctrlPr>
                          </m:sSupPr>
                          <m:e>
                            <m:r>
                              <a:rPr lang="en-IN" i="1">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r>
                                  <a:rPr lang="en-IN" i="1">
                                    <a:latin typeface="Cambria Math" panose="02040503050406030204" pitchFamily="18" charset="0"/>
                                  </a:rPr>
                                  <m:t>𝑏</m:t>
                                </m:r>
                              </m:e>
                            </m:d>
                            <m:r>
                              <a:rPr lang="en-IN" i="1">
                                <a:latin typeface="Cambria Math" panose="02040503050406030204" pitchFamily="18" charset="0"/>
                              </a:rPr>
                              <m:t>]</m:t>
                            </m:r>
                          </m:e>
                          <m:sup>
                            <m:r>
                              <a:rPr lang="en-IN" b="0" i="1" smtClean="0">
                                <a:latin typeface="Cambria Math" panose="02040503050406030204" pitchFamily="18" charset="0"/>
                              </a:rPr>
                              <m:t>2</m:t>
                            </m:r>
                          </m:sup>
                        </m:sSup>
                      </m:e>
                    </m:nary>
                  </m:oMath>
                </a14:m>
                <a:endParaRPr lang="en-IN" dirty="0"/>
              </a:p>
              <a:p>
                <a:pPr marL="0" indent="0">
                  <a:buNone/>
                </a:pPr>
                <a:endParaRPr lang="en-IN" dirty="0"/>
              </a:p>
              <a:p>
                <a:pPr marL="0" indent="0">
                  <a:buNone/>
                </a:pPr>
                <a:r>
                  <a:rPr lang="en-IN" dirty="0"/>
                  <a:t>The energy is 1 for an image having a constant intensity and reduces with increased distribution of grey level values</a:t>
                </a:r>
              </a:p>
            </p:txBody>
          </p:sp>
        </mc:Choice>
        <mc:Fallback xmlns="">
          <p:sp>
            <p:nvSpPr>
              <p:cNvPr id="3" name="Content Placeholder 2">
                <a:extLst>
                  <a:ext uri="{FF2B5EF4-FFF2-40B4-BE49-F238E27FC236}">
                    <a16:creationId xmlns:a16="http://schemas.microsoft.com/office/drawing/2014/main" id="{DDDD16CA-E4C0-ECBC-E71F-DBDA2C27E563}"/>
                  </a:ext>
                </a:extLst>
              </p:cNvPr>
              <p:cNvSpPr>
                <a:spLocks noGrp="1" noRot="1" noChangeAspect="1" noMove="1" noResize="1" noEditPoints="1" noAdjustHandles="1" noChangeArrowheads="1" noChangeShapeType="1" noTextEdit="1"/>
              </p:cNvSpPr>
              <p:nvPr>
                <p:ph idx="1"/>
              </p:nvPr>
            </p:nvSpPr>
            <p:spPr>
              <a:xfrm>
                <a:off x="838200" y="1433014"/>
                <a:ext cx="10515600" cy="4771244"/>
              </a:xfrm>
              <a:blipFill>
                <a:blip r:embed="rId2"/>
                <a:stretch>
                  <a:fillRect l="-1217" t="-2171"/>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7F05D459-A0B2-0D6C-0FCD-8912231C009E}"/>
              </a:ext>
            </a:extLst>
          </p:cNvPr>
          <p:cNvSpPr/>
          <p:nvPr/>
        </p:nvSpPr>
        <p:spPr>
          <a:xfrm>
            <a:off x="4121624" y="2538484"/>
            <a:ext cx="3875964" cy="1146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29054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5F24-36DF-0A7C-7206-EDD672E7586F}"/>
              </a:ext>
            </a:extLst>
          </p:cNvPr>
          <p:cNvSpPr>
            <a:spLocks noGrp="1"/>
          </p:cNvSpPr>
          <p:nvPr>
            <p:ph type="title"/>
          </p:nvPr>
        </p:nvSpPr>
        <p:spPr/>
        <p:txBody>
          <a:bodyPr/>
          <a:lstStyle/>
          <a:p>
            <a:r>
              <a:rPr lang="en-IN" dirty="0"/>
              <a:t>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09519-8963-160D-B16F-72002F2B65E5}"/>
                  </a:ext>
                </a:extLst>
              </p:cNvPr>
              <p:cNvSpPr>
                <a:spLocks noGrp="1"/>
              </p:cNvSpPr>
              <p:nvPr>
                <p:ph idx="1"/>
              </p:nvPr>
            </p:nvSpPr>
            <p:spPr/>
            <p:txBody>
              <a:bodyPr/>
              <a:lstStyle/>
              <a:p>
                <a:pPr marL="0" indent="0">
                  <a:buNone/>
                </a:pPr>
                <a:r>
                  <a:rPr lang="en-IN" dirty="0"/>
                  <a:t>The entropy indicates the </a:t>
                </a:r>
                <a:r>
                  <a:rPr lang="en-IN" dirty="0">
                    <a:solidFill>
                      <a:srgbClr val="FF0000"/>
                    </a:solidFill>
                  </a:rPr>
                  <a:t>minimum number of bits required </a:t>
                </a:r>
                <a:r>
                  <a:rPr lang="en-IN" dirty="0"/>
                  <a:t>to code the image.</a:t>
                </a:r>
              </a:p>
              <a:p>
                <a:pPr marL="0" indent="0" algn="ctr">
                  <a:buNone/>
                </a:pPr>
                <a:endParaRPr lang="en-IN" dirty="0"/>
              </a:p>
              <a:p>
                <a:pPr marL="0" indent="0" algn="ctr">
                  <a:buNone/>
                </a:pPr>
                <a:r>
                  <a:rPr lang="en-IN" dirty="0"/>
                  <a:t>Entropy =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0</m:t>
                        </m:r>
                      </m:sub>
                      <m:sup>
                        <m:r>
                          <a:rPr lang="en-IN" b="0" i="1" smtClean="0">
                            <a:latin typeface="Cambria Math" panose="02040503050406030204" pitchFamily="18" charset="0"/>
                          </a:rPr>
                          <m:t>𝐿</m:t>
                        </m:r>
                        <m:r>
                          <a:rPr lang="en-IN" b="0" i="1" smtClean="0">
                            <a:latin typeface="Cambria Math" panose="02040503050406030204" pitchFamily="18" charset="0"/>
                          </a:rPr>
                          <m:t>−</m:t>
                        </m:r>
                        <m:r>
                          <a:rPr lang="en-IN" b="0" i="1" smtClean="0">
                            <a:latin typeface="Cambria Math" panose="02040503050406030204" pitchFamily="18" charset="0"/>
                          </a:rPr>
                          <m:t>1</m:t>
                        </m:r>
                      </m:sup>
                      <m:e>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𝑙𝑜𝑔</m:t>
                            </m:r>
                          </m:e>
                          <m:sub>
                            <m:r>
                              <a:rPr lang="en-IN" b="0" i="1" smtClean="0">
                                <a:latin typeface="Cambria Math" panose="02040503050406030204" pitchFamily="18" charset="0"/>
                              </a:rPr>
                              <m:t>2</m:t>
                            </m:r>
                          </m:sub>
                        </m:sSub>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e>
                    </m:nary>
                  </m:oMath>
                </a14:m>
                <a:endParaRPr lang="en-IN" dirty="0"/>
              </a:p>
            </p:txBody>
          </p:sp>
        </mc:Choice>
        <mc:Fallback xmlns="">
          <p:sp>
            <p:nvSpPr>
              <p:cNvPr id="3" name="Content Placeholder 2">
                <a:extLst>
                  <a:ext uri="{FF2B5EF4-FFF2-40B4-BE49-F238E27FC236}">
                    <a16:creationId xmlns:a16="http://schemas.microsoft.com/office/drawing/2014/main" id="{42509519-8963-160D-B16F-72002F2B65E5}"/>
                  </a:ext>
                </a:extLst>
              </p:cNvPr>
              <p:cNvSpPr>
                <a:spLocks noGrp="1" noRot="1" noChangeAspect="1" noMove="1" noResize="1" noEditPoints="1" noAdjustHandles="1" noChangeArrowheads="1" noChangeShapeType="1" noTextEdit="1"/>
              </p:cNvSpPr>
              <p:nvPr>
                <p:ph idx="1"/>
              </p:nvPr>
            </p:nvSpPr>
            <p:spPr>
              <a:blipFill>
                <a:blip r:embed="rId2"/>
                <a:stretch>
                  <a:fillRect l="-1217"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99E738CC-794C-10F5-2916-556AD2E5A155}"/>
              </a:ext>
            </a:extLst>
          </p:cNvPr>
          <p:cNvSpPr/>
          <p:nvPr/>
        </p:nvSpPr>
        <p:spPr>
          <a:xfrm>
            <a:off x="3493827" y="2647666"/>
            <a:ext cx="5254388" cy="9416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2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7E2A-C9E4-9F84-86CE-192CA87A06E8}"/>
              </a:ext>
            </a:extLst>
          </p:cNvPr>
          <p:cNvSpPr>
            <a:spLocks noGrp="1"/>
          </p:cNvSpPr>
          <p:nvPr>
            <p:ph type="title"/>
          </p:nvPr>
        </p:nvSpPr>
        <p:spPr>
          <a:xfrm>
            <a:off x="237699" y="324182"/>
            <a:ext cx="10515600" cy="917765"/>
          </a:xfrm>
        </p:spPr>
        <p:txBody>
          <a:bodyPr/>
          <a:lstStyle/>
          <a:p>
            <a:r>
              <a:rPr lang="en-IN" dirty="0"/>
              <a:t>Second Order Moments / Texture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F407B3-0297-C8EC-38A3-CC67A31F33E9}"/>
                  </a:ext>
                </a:extLst>
              </p:cNvPr>
              <p:cNvSpPr>
                <a:spLocks noGrp="1"/>
              </p:cNvSpPr>
              <p:nvPr>
                <p:ph idx="1"/>
              </p:nvPr>
            </p:nvSpPr>
            <p:spPr>
              <a:xfrm>
                <a:off x="838200" y="1433014"/>
                <a:ext cx="10515600" cy="4771244"/>
              </a:xfrm>
            </p:spPr>
            <p:txBody>
              <a:bodyPr/>
              <a:lstStyle/>
              <a:p>
                <a:r>
                  <a:rPr lang="en-IN" dirty="0"/>
                  <a:t>These are based on </a:t>
                </a:r>
                <a:r>
                  <a:rPr lang="en-IN" dirty="0">
                    <a:solidFill>
                      <a:srgbClr val="FF0000"/>
                    </a:solidFill>
                  </a:rPr>
                  <a:t>joint probability distribution of pixels I and J</a:t>
                </a:r>
                <a:r>
                  <a:rPr lang="en-IN" dirty="0"/>
                  <a:t>. The histogram of histogram of the second order distribution is given by</a:t>
                </a:r>
              </a:p>
              <a:p>
                <a:pPr marL="0" indent="0" algn="ctr">
                  <a:buNone/>
                </a:pPr>
                <a:r>
                  <a:rPr lang="en-IN" dirty="0"/>
                  <a:t> p(</a:t>
                </a:r>
                <a:r>
                  <a:rPr lang="en-IN" dirty="0" err="1"/>
                  <a:t>a,b</a:t>
                </a: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m:t>
                    </m:r>
                    <m:f>
                      <m:fPr>
                        <m:ctrlPr>
                          <a:rPr lang="en-IN"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𝑏</m:t>
                        </m:r>
                        <m:r>
                          <a:rPr lang="en-IN" b="0" i="1" smtClean="0">
                            <a:latin typeface="Cambria Math" panose="02040503050406030204" pitchFamily="18" charset="0"/>
                            <a:ea typeface="Cambria Math" panose="02040503050406030204" pitchFamily="18" charset="0"/>
                          </a:rPr>
                          <m:t>)</m:t>
                        </m:r>
                      </m:num>
                      <m:den>
                        <m:r>
                          <a:rPr lang="en-IN" b="0" i="1" smtClean="0">
                            <a:latin typeface="Cambria Math" panose="02040503050406030204" pitchFamily="18" charset="0"/>
                            <a:ea typeface="Cambria Math" panose="02040503050406030204" pitchFamily="18" charset="0"/>
                          </a:rPr>
                          <m:t>𝑚</m:t>
                        </m:r>
                      </m:den>
                    </m:f>
                  </m:oMath>
                </a14:m>
                <a:endParaRPr lang="en-IN" dirty="0"/>
              </a:p>
              <a:p>
                <a:pPr marL="0" indent="0">
                  <a:buNone/>
                </a:pPr>
                <a:r>
                  <a:rPr lang="en-IN" dirty="0"/>
                  <a:t> </a:t>
                </a:r>
              </a:p>
              <a:p>
                <a:pPr marL="0" indent="0">
                  <a:buNone/>
                </a:pPr>
                <a:r>
                  <a:rPr lang="en-IN" dirty="0"/>
                  <a:t>Where, m is the total number of pixels.</a:t>
                </a:r>
              </a:p>
              <a:p>
                <a:pPr marL="0" indent="0">
                  <a:buNone/>
                </a:pPr>
                <a:endParaRPr lang="en-IN" dirty="0"/>
              </a:p>
              <a:p>
                <a:pPr marL="0" indent="0">
                  <a:buNone/>
                </a:pPr>
                <a:r>
                  <a:rPr lang="en-IN" dirty="0"/>
                  <a:t>These measures are useful in measuring the texture of images and includes Autocorrelation, Covariance, Inertia, Absolute value, inverse difference, energy and entropy.</a:t>
                </a:r>
              </a:p>
            </p:txBody>
          </p:sp>
        </mc:Choice>
        <mc:Fallback xmlns="">
          <p:sp>
            <p:nvSpPr>
              <p:cNvPr id="3" name="Content Placeholder 2">
                <a:extLst>
                  <a:ext uri="{FF2B5EF4-FFF2-40B4-BE49-F238E27FC236}">
                    <a16:creationId xmlns:a16="http://schemas.microsoft.com/office/drawing/2014/main" id="{CCF407B3-0297-C8EC-38A3-CC67A31F33E9}"/>
                  </a:ext>
                </a:extLst>
              </p:cNvPr>
              <p:cNvSpPr>
                <a:spLocks noGrp="1" noRot="1" noChangeAspect="1" noMove="1" noResize="1" noEditPoints="1" noAdjustHandles="1" noChangeArrowheads="1" noChangeShapeType="1" noTextEdit="1"/>
              </p:cNvSpPr>
              <p:nvPr>
                <p:ph idx="1"/>
              </p:nvPr>
            </p:nvSpPr>
            <p:spPr>
              <a:xfrm>
                <a:off x="838200" y="1433014"/>
                <a:ext cx="10515600" cy="4771244"/>
              </a:xfrm>
              <a:blipFill>
                <a:blip r:embed="rId2"/>
                <a:stretch>
                  <a:fillRect l="-1217" t="-2171" r="-1623" b="-2937"/>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10F6EDDF-D688-8AA0-213B-417E40ECDAC3}"/>
              </a:ext>
            </a:extLst>
          </p:cNvPr>
          <p:cNvSpPr/>
          <p:nvPr/>
        </p:nvSpPr>
        <p:spPr>
          <a:xfrm>
            <a:off x="4708478" y="2579427"/>
            <a:ext cx="2784143" cy="8495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972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39BFB-84AF-8B1C-4D18-CF394101466F}"/>
              </a:ext>
            </a:extLst>
          </p:cNvPr>
          <p:cNvSpPr>
            <a:spLocks noGrp="1"/>
          </p:cNvSpPr>
          <p:nvPr>
            <p:ph type="ctrTitle"/>
          </p:nvPr>
        </p:nvSpPr>
        <p:spPr>
          <a:xfrm>
            <a:off x="1524000" y="2313130"/>
            <a:ext cx="9144000" cy="1115870"/>
          </a:xfrm>
        </p:spPr>
        <p:txBody>
          <a:bodyPr/>
          <a:lstStyle/>
          <a:p>
            <a:r>
              <a:rPr lang="en-IN" dirty="0"/>
              <a:t>Colour Features</a:t>
            </a:r>
          </a:p>
        </p:txBody>
      </p:sp>
    </p:spTree>
    <p:extLst>
      <p:ext uri="{BB962C8B-B14F-4D97-AF65-F5344CB8AC3E}">
        <p14:creationId xmlns:p14="http://schemas.microsoft.com/office/powerpoint/2010/main" val="353480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2B24-ABEA-3F78-8313-56B25A27E921}"/>
              </a:ext>
            </a:extLst>
          </p:cNvPr>
          <p:cNvSpPr>
            <a:spLocks noGrp="1"/>
          </p:cNvSpPr>
          <p:nvPr>
            <p:ph type="title"/>
          </p:nvPr>
        </p:nvSpPr>
        <p:spPr/>
        <p:txBody>
          <a:bodyPr/>
          <a:lstStyle/>
          <a:p>
            <a:r>
              <a:rPr lang="en-IN" dirty="0"/>
              <a:t>Colour Features</a:t>
            </a:r>
          </a:p>
        </p:txBody>
      </p:sp>
      <p:sp>
        <p:nvSpPr>
          <p:cNvPr id="3" name="Content Placeholder 2">
            <a:extLst>
              <a:ext uri="{FF2B5EF4-FFF2-40B4-BE49-F238E27FC236}">
                <a16:creationId xmlns:a16="http://schemas.microsoft.com/office/drawing/2014/main" id="{32A781A0-E0CF-5CC3-D514-E787C040762C}"/>
              </a:ext>
            </a:extLst>
          </p:cNvPr>
          <p:cNvSpPr>
            <a:spLocks noGrp="1"/>
          </p:cNvSpPr>
          <p:nvPr>
            <p:ph idx="1"/>
          </p:nvPr>
        </p:nvSpPr>
        <p:spPr/>
        <p:txBody>
          <a:bodyPr/>
          <a:lstStyle/>
          <a:p>
            <a:pPr marL="0" indent="0">
              <a:buNone/>
            </a:pPr>
            <a:r>
              <a:rPr lang="en-IN" dirty="0"/>
              <a:t>	Colour features are very useful in </a:t>
            </a:r>
            <a:r>
              <a:rPr lang="en-IN" dirty="0">
                <a:solidFill>
                  <a:srgbClr val="FF0000"/>
                </a:solidFill>
              </a:rPr>
              <a:t>object characterization</a:t>
            </a:r>
            <a:r>
              <a:rPr lang="en-IN" dirty="0"/>
              <a:t>. Colour histograms can be obtained for colour images. Some of the features are:</a:t>
            </a:r>
          </a:p>
          <a:p>
            <a:pPr marL="0" indent="0">
              <a:buNone/>
            </a:pPr>
            <a:r>
              <a:rPr lang="en-IN" dirty="0"/>
              <a:t> </a:t>
            </a:r>
          </a:p>
          <a:p>
            <a:pPr marL="514350" indent="-514350">
              <a:buFont typeface="+mj-lt"/>
              <a:buAutoNum type="arabicPeriod"/>
            </a:pPr>
            <a:r>
              <a:rPr lang="en-IN" dirty="0"/>
              <a:t>Colour histogram</a:t>
            </a:r>
          </a:p>
          <a:p>
            <a:pPr marL="514350" indent="-514350">
              <a:buFont typeface="+mj-lt"/>
              <a:buAutoNum type="arabicPeriod"/>
            </a:pPr>
            <a:r>
              <a:rPr lang="en-IN" dirty="0"/>
              <a:t>Histogram Intersection</a:t>
            </a:r>
          </a:p>
          <a:p>
            <a:pPr marL="514350" indent="-514350">
              <a:buFont typeface="+mj-lt"/>
              <a:buAutoNum type="arabicPeriod"/>
            </a:pPr>
            <a:r>
              <a:rPr lang="en-IN" dirty="0"/>
              <a:t>Colour Coherence Vector</a:t>
            </a:r>
          </a:p>
          <a:p>
            <a:endParaRPr lang="en-IN" dirty="0"/>
          </a:p>
        </p:txBody>
      </p:sp>
    </p:spTree>
    <p:extLst>
      <p:ext uri="{BB962C8B-B14F-4D97-AF65-F5344CB8AC3E}">
        <p14:creationId xmlns:p14="http://schemas.microsoft.com/office/powerpoint/2010/main" val="24671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11D1-4D4E-2F36-7308-6A9EDBAFF4B3}"/>
              </a:ext>
            </a:extLst>
          </p:cNvPr>
          <p:cNvSpPr>
            <a:spLocks noGrp="1"/>
          </p:cNvSpPr>
          <p:nvPr>
            <p:ph type="title"/>
          </p:nvPr>
        </p:nvSpPr>
        <p:spPr/>
        <p:txBody>
          <a:bodyPr/>
          <a:lstStyle/>
          <a:p>
            <a:r>
              <a:rPr lang="en-IN" dirty="0"/>
              <a:t>Colour histogram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1BB56-4111-CDC1-707B-A77128F988BA}"/>
                  </a:ext>
                </a:extLst>
              </p:cNvPr>
              <p:cNvSpPr>
                <a:spLocks noGrp="1"/>
              </p:cNvSpPr>
              <p:nvPr>
                <p:ph idx="1"/>
              </p:nvPr>
            </p:nvSpPr>
            <p:spPr/>
            <p:txBody>
              <a:bodyPr/>
              <a:lstStyle/>
              <a:p>
                <a:r>
                  <a:rPr lang="en-IN" dirty="0"/>
                  <a:t>Let two histograms of images A and B, be given as follows:</a:t>
                </a:r>
              </a:p>
              <a:p>
                <a:pPr marL="0" indent="0">
                  <a:buNone/>
                </a:pPr>
                <a:r>
                  <a:rPr lang="en-IN" dirty="0"/>
                  <a:t>	</a:t>
                </a:r>
              </a:p>
              <a:p>
                <a:pPr marL="0" indent="0">
                  <a:buNone/>
                </a:pPr>
                <a:r>
                  <a:rPr lang="en-IN" dirty="0"/>
                  <a:t>			A = </a:t>
                </a:r>
                <a14:m>
                  <m:oMath xmlns:m="http://schemas.openxmlformats.org/officeDocument/2006/math">
                    <m:d>
                      <m:dPr>
                        <m:begChr m:val="{"/>
                        <m:endChr m:val="}"/>
                        <m:ctrlPr>
                          <a:rPr lang="en-IN" i="1" smtClean="0">
                            <a:latin typeface="Cambria Math" panose="02040503050406030204" pitchFamily="18" charset="0"/>
                          </a:rPr>
                        </m:ctrlPr>
                      </m:dPr>
                      <m:e>
                        <m:sSubSup>
                          <m:sSubSupPr>
                            <m:ctrlPr>
                              <a:rPr lang="en-IN"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𝐴</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𝐴</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𝑘</m:t>
                            </m:r>
                          </m:sub>
                          <m:sup>
                            <m:r>
                              <a:rPr lang="en-IN" b="0" i="1" smtClean="0">
                                <a:latin typeface="Cambria Math" panose="02040503050406030204" pitchFamily="18" charset="0"/>
                              </a:rPr>
                              <m:t>𝐴</m:t>
                            </m:r>
                          </m:sup>
                        </m:sSubSup>
                      </m:e>
                    </m:d>
                    <m:r>
                      <a:rPr lang="en-IN" b="0" i="1" smtClean="0">
                        <a:latin typeface="Cambria Math" panose="02040503050406030204" pitchFamily="18" charset="0"/>
                      </a:rPr>
                      <m:t> </m:t>
                    </m:r>
                  </m:oMath>
                </a14:m>
                <a:r>
                  <a:rPr lang="en-IN" dirty="0"/>
                  <a:t> and</a:t>
                </a:r>
              </a:p>
              <a:p>
                <a:pPr marL="0" indent="0">
                  <a:buNone/>
                </a:pPr>
                <a:r>
                  <a:rPr lang="en-IN" dirty="0"/>
                  <a:t>			B = </a:t>
                </a:r>
                <a14:m>
                  <m:oMath xmlns:m="http://schemas.openxmlformats.org/officeDocument/2006/math">
                    <m:d>
                      <m:dPr>
                        <m:begChr m:val="{"/>
                        <m:endChr m:val="}"/>
                        <m:ctrlPr>
                          <a:rPr lang="en-IN" i="1" smtClean="0">
                            <a:latin typeface="Cambria Math" panose="02040503050406030204" pitchFamily="18" charset="0"/>
                          </a:rPr>
                        </m:ctrlPr>
                      </m:dPr>
                      <m:e>
                        <m:sSubSup>
                          <m:sSubSupPr>
                            <m:ctrlPr>
                              <a:rPr lang="en-IN"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1</m:t>
                            </m:r>
                          </m:sub>
                          <m:sup>
                            <m:r>
                              <a:rPr lang="en-IN" b="0" i="1" smtClean="0">
                                <a:latin typeface="Cambria Math" panose="02040503050406030204" pitchFamily="18" charset="0"/>
                              </a:rPr>
                              <m:t>𝐵</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2</m:t>
                            </m:r>
                          </m:sub>
                          <m:sup>
                            <m:r>
                              <a:rPr lang="en-IN" b="0" i="1" smtClean="0">
                                <a:latin typeface="Cambria Math" panose="02040503050406030204" pitchFamily="18" charset="0"/>
                              </a:rPr>
                              <m:t>𝐵</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𝑘</m:t>
                            </m:r>
                          </m:sub>
                          <m:sup>
                            <m:r>
                              <a:rPr lang="en-IN" b="0" i="1" smtClean="0">
                                <a:latin typeface="Cambria Math" panose="02040503050406030204" pitchFamily="18" charset="0"/>
                              </a:rPr>
                              <m:t>𝐵</m:t>
                            </m:r>
                          </m:sup>
                        </m:sSubSup>
                      </m:e>
                    </m:d>
                    <m:r>
                      <a:rPr lang="en-IN" b="0" i="1" smtClean="0">
                        <a:latin typeface="Cambria Math" panose="02040503050406030204" pitchFamily="18" charset="0"/>
                      </a:rPr>
                      <m:t> </m:t>
                    </m:r>
                  </m:oMath>
                </a14:m>
                <a:endParaRPr lang="en-IN" dirty="0"/>
              </a:p>
              <a:p>
                <a:pPr marL="0" indent="0">
                  <a:buNone/>
                </a:pPr>
                <a:endParaRPr lang="en-IN" dirty="0"/>
              </a:p>
              <a:p>
                <a:pPr marL="0" indent="0">
                  <a:buNone/>
                </a:pPr>
                <a:r>
                  <a:rPr lang="en-IN" dirty="0"/>
                  <a:t>	The </a:t>
                </a:r>
                <a:r>
                  <a:rPr lang="en-IN" dirty="0">
                    <a:solidFill>
                      <a:srgbClr val="FF0000"/>
                    </a:solidFill>
                  </a:rPr>
                  <a:t>similarity</a:t>
                </a:r>
                <a:r>
                  <a:rPr lang="en-IN" dirty="0"/>
                  <a:t> between two images is given by colour distance. </a:t>
                </a:r>
                <a:r>
                  <a:rPr lang="en-IN" dirty="0">
                    <a:solidFill>
                      <a:srgbClr val="FF0000"/>
                    </a:solidFill>
                  </a:rPr>
                  <a:t>Colour distance </a:t>
                </a:r>
                <a:r>
                  <a:rPr lang="en-IN" dirty="0"/>
                  <a:t>is given by the measure</a:t>
                </a:r>
              </a:p>
              <a:p>
                <a:pPr marL="0" indent="0">
                  <a:buNone/>
                </a:pPr>
                <a:endParaRPr lang="en-IN" dirty="0"/>
              </a:p>
              <a:p>
                <a:pPr marL="0" indent="0">
                  <a:buNone/>
                </a:pPr>
                <a:r>
                  <a:rPr lang="en-IN" dirty="0"/>
                  <a:t>			d = </a:t>
                </a:r>
                <a14:m>
                  <m:oMath xmlns:m="http://schemas.openxmlformats.org/officeDocument/2006/math">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𝑘</m:t>
                        </m:r>
                      </m:sup>
                      <m:e>
                        <m:d>
                          <m:dPr>
                            <m:begChr m:val="|"/>
                            <m:endChr m:val="|"/>
                            <m:ctrlPr>
                              <a:rPr lang="en-IN" i="1" smtClean="0">
                                <a:latin typeface="Cambria Math" panose="02040503050406030204" pitchFamily="18" charset="0"/>
                              </a:rPr>
                            </m:ctrlPr>
                          </m:dPr>
                          <m:e>
                            <m:sSubSup>
                              <m:sSubSupPr>
                                <m:ctrlPr>
                                  <a:rPr lang="en-IN"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𝑗</m:t>
                                </m:r>
                              </m:sub>
                              <m:sup>
                                <m:r>
                                  <a:rPr lang="en-IN" b="0" i="1" smtClean="0">
                                    <a:latin typeface="Cambria Math" panose="02040503050406030204" pitchFamily="18" charset="0"/>
                                  </a:rPr>
                                  <m:t>𝐴</m:t>
                                </m:r>
                              </m:sup>
                            </m:sSubSup>
                            <m:r>
                              <a:rPr lang="en-IN" b="0" i="1" smtClean="0">
                                <a:latin typeface="Cambria Math" panose="02040503050406030204" pitchFamily="18" charset="0"/>
                              </a:rPr>
                              <m:t> −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𝑗</m:t>
                                </m:r>
                              </m:sub>
                              <m:sup>
                                <m:r>
                                  <a:rPr lang="en-IN" b="0" i="1" smtClean="0">
                                    <a:latin typeface="Cambria Math" panose="02040503050406030204" pitchFamily="18" charset="0"/>
                                  </a:rPr>
                                  <m:t>𝐵</m:t>
                                </m:r>
                              </m:sup>
                            </m:sSubSup>
                          </m:e>
                        </m:d>
                      </m:e>
                    </m:nary>
                  </m:oMath>
                </a14:m>
                <a:endParaRPr lang="en-IN" dirty="0"/>
              </a:p>
            </p:txBody>
          </p:sp>
        </mc:Choice>
        <mc:Fallback xmlns="">
          <p:sp>
            <p:nvSpPr>
              <p:cNvPr id="3" name="Content Placeholder 2">
                <a:extLst>
                  <a:ext uri="{FF2B5EF4-FFF2-40B4-BE49-F238E27FC236}">
                    <a16:creationId xmlns:a16="http://schemas.microsoft.com/office/drawing/2014/main" id="{85A1BB56-4111-CDC1-707B-A77128F988BA}"/>
                  </a:ext>
                </a:extLst>
              </p:cNvPr>
              <p:cNvSpPr>
                <a:spLocks noGrp="1" noRot="1" noChangeAspect="1" noMove="1" noResize="1" noEditPoints="1" noAdjustHandles="1" noChangeArrowheads="1" noChangeShapeType="1" noTextEdit="1"/>
              </p:cNvSpPr>
              <p:nvPr>
                <p:ph idx="1"/>
              </p:nvPr>
            </p:nvSpPr>
            <p:spPr>
              <a:blipFill>
                <a:blip r:embed="rId2"/>
                <a:stretch>
                  <a:fillRect l="-1217"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3AAEB77E-DACB-6FEF-6C89-14B4FB850FFA}"/>
              </a:ext>
            </a:extLst>
          </p:cNvPr>
          <p:cNvSpPr/>
          <p:nvPr/>
        </p:nvSpPr>
        <p:spPr>
          <a:xfrm>
            <a:off x="3289110" y="2265528"/>
            <a:ext cx="4749421" cy="15558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F45B0E5-838C-3220-DC71-7508508914BD}"/>
              </a:ext>
            </a:extLst>
          </p:cNvPr>
          <p:cNvSpPr/>
          <p:nvPr/>
        </p:nvSpPr>
        <p:spPr>
          <a:xfrm>
            <a:off x="3398293" y="5254388"/>
            <a:ext cx="3712191" cy="10726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369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6F2D-5A88-6E73-0278-BB9CD4D00C3B}"/>
              </a:ext>
            </a:extLst>
          </p:cNvPr>
          <p:cNvSpPr>
            <a:spLocks noGrp="1"/>
          </p:cNvSpPr>
          <p:nvPr>
            <p:ph type="title"/>
          </p:nvPr>
        </p:nvSpPr>
        <p:spPr/>
        <p:txBody>
          <a:bodyPr/>
          <a:lstStyle/>
          <a:p>
            <a:r>
              <a:rPr lang="en-IN" dirty="0"/>
              <a:t>Histogram Intersection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2B5D6D-D701-DF99-077C-F0CB3B0F5EE5}"/>
                  </a:ext>
                </a:extLst>
              </p:cNvPr>
              <p:cNvSpPr>
                <a:spLocks noGrp="1"/>
              </p:cNvSpPr>
              <p:nvPr>
                <p:ph idx="1"/>
              </p:nvPr>
            </p:nvSpPr>
            <p:spPr/>
            <p:txBody>
              <a:bodyPr/>
              <a:lstStyle/>
              <a:p>
                <a:r>
                  <a:rPr lang="en-IN" dirty="0"/>
                  <a:t>The pixels that are </a:t>
                </a:r>
                <a:r>
                  <a:rPr lang="en-IN" dirty="0">
                    <a:solidFill>
                      <a:srgbClr val="FF0000"/>
                    </a:solidFill>
                  </a:rPr>
                  <a:t>common in two images</a:t>
                </a:r>
                <a:r>
                  <a:rPr lang="en-IN" dirty="0"/>
                  <a:t>, is given by</a:t>
                </a:r>
              </a:p>
              <a:p>
                <a:endParaRPr lang="en-IN" dirty="0"/>
              </a:p>
              <a:p>
                <a:pPr marL="0" indent="0" algn="ctr">
                  <a:buNone/>
                </a:pPr>
                <a:r>
                  <a:rPr lang="en-IN" dirty="0"/>
                  <a:t>I</a:t>
                </a:r>
                <a14:m>
                  <m:oMath xmlns:m="http://schemas.openxmlformats.org/officeDocument/2006/math">
                    <m:d>
                      <m:dPr>
                        <m:ctrlPr>
                          <a:rPr lang="en-IN" i="1" smtClean="0">
                            <a:latin typeface="Cambria Math" panose="02040503050406030204" pitchFamily="18" charset="0"/>
                          </a:rPr>
                        </m:ctrlPr>
                      </m:dPr>
                      <m:e>
                        <m:sSup>
                          <m:sSupPr>
                            <m:ctrlPr>
                              <a:rPr lang="en-IN"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𝐻</m:t>
                            </m:r>
                          </m:e>
                          <m:sup>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sup>
                        </m:sSup>
                      </m:e>
                    </m:d>
                  </m:oMath>
                </a14:m>
                <a:r>
                  <a:rPr lang="en-IN" dirty="0"/>
                  <a:t> = </a:t>
                </a:r>
                <a14:m>
                  <m:oMath xmlns:m="http://schemas.openxmlformats.org/officeDocument/2006/math">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𝑘</m:t>
                        </m:r>
                      </m:sup>
                      <m:e>
                        <m:r>
                          <m:rPr>
                            <m:sty m:val="p"/>
                          </m:rPr>
                          <a:rPr lang="en-IN" b="0" i="0" smtClean="0">
                            <a:latin typeface="Cambria Math" panose="02040503050406030204" pitchFamily="18" charset="0"/>
                          </a:rPr>
                          <m:t>min</m:t>
                        </m:r>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𝑗</m:t>
                            </m:r>
                          </m:sub>
                          <m:sup>
                            <m:r>
                              <a:rPr lang="en-IN" b="0" i="1" smtClean="0">
                                <a:latin typeface="Cambria Math" panose="02040503050406030204" pitchFamily="18" charset="0"/>
                              </a:rPr>
                              <m:t>𝐴</m:t>
                            </m:r>
                          </m:sup>
                        </m:sSubSup>
                        <m:r>
                          <a:rPr lang="en-IN" b="0" i="1" smtClean="0">
                            <a:latin typeface="Cambria Math" panose="02040503050406030204" pitchFamily="18" charset="0"/>
                          </a:rPr>
                          <m:t> −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h</m:t>
                            </m:r>
                          </m:e>
                          <m:sub>
                            <m:r>
                              <a:rPr lang="en-IN" b="0" i="1" smtClean="0">
                                <a:latin typeface="Cambria Math" panose="02040503050406030204" pitchFamily="18" charset="0"/>
                              </a:rPr>
                              <m:t>𝑗</m:t>
                            </m:r>
                          </m:sub>
                          <m:sup>
                            <m:r>
                              <a:rPr lang="en-IN" b="0" i="1" smtClean="0">
                                <a:latin typeface="Cambria Math" panose="02040503050406030204" pitchFamily="18" charset="0"/>
                              </a:rPr>
                              <m:t>𝐵</m:t>
                            </m:r>
                          </m:sup>
                        </m:sSubSup>
                        <m:r>
                          <a:rPr lang="en-IN" b="0" i="1" smtClean="0">
                            <a:latin typeface="Cambria Math" panose="02040503050406030204" pitchFamily="18" charset="0"/>
                          </a:rPr>
                          <m:t>)</m:t>
                        </m:r>
                      </m:e>
                    </m:nary>
                  </m:oMath>
                </a14:m>
                <a:endParaRPr lang="en-IN" dirty="0"/>
              </a:p>
            </p:txBody>
          </p:sp>
        </mc:Choice>
        <mc:Fallback xmlns="">
          <p:sp>
            <p:nvSpPr>
              <p:cNvPr id="3" name="Content Placeholder 2">
                <a:extLst>
                  <a:ext uri="{FF2B5EF4-FFF2-40B4-BE49-F238E27FC236}">
                    <a16:creationId xmlns:a16="http://schemas.microsoft.com/office/drawing/2014/main" id="{DD2B5D6D-D701-DF99-077C-F0CB3B0F5EE5}"/>
                  </a:ext>
                </a:extLst>
              </p:cNvPr>
              <p:cNvSpPr>
                <a:spLocks noGrp="1" noRot="1" noChangeAspect="1" noMove="1" noResize="1" noEditPoints="1" noAdjustHandles="1" noChangeArrowheads="1" noChangeShapeType="1" noTextEdit="1"/>
              </p:cNvSpPr>
              <p:nvPr>
                <p:ph idx="1"/>
              </p:nvPr>
            </p:nvSpPr>
            <p:spPr>
              <a:blipFill>
                <a:blip r:embed="rId2"/>
                <a:stretch>
                  <a:fillRect l="-1043"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E3FA6091-D4EF-A665-C91B-56A4B175A4F7}"/>
              </a:ext>
            </a:extLst>
          </p:cNvPr>
          <p:cNvSpPr/>
          <p:nvPr/>
        </p:nvSpPr>
        <p:spPr>
          <a:xfrm>
            <a:off x="2988860" y="2197290"/>
            <a:ext cx="6387152" cy="11191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0952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FC3D-EE87-EA68-3B85-34CE1C4A1C18}"/>
              </a:ext>
            </a:extLst>
          </p:cNvPr>
          <p:cNvSpPr>
            <a:spLocks noGrp="1"/>
          </p:cNvSpPr>
          <p:nvPr>
            <p:ph type="title"/>
          </p:nvPr>
        </p:nvSpPr>
        <p:spPr/>
        <p:txBody>
          <a:bodyPr/>
          <a:lstStyle/>
          <a:p>
            <a:r>
              <a:rPr lang="en-IN" dirty="0"/>
              <a:t>Colour Coherence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515E-8A3E-928C-0C95-086C00364C79}"/>
                  </a:ext>
                </a:extLst>
              </p:cNvPr>
              <p:cNvSpPr>
                <a:spLocks noGrp="1"/>
              </p:cNvSpPr>
              <p:nvPr>
                <p:ph idx="1"/>
              </p:nvPr>
            </p:nvSpPr>
            <p:spPr/>
            <p:txBody>
              <a:bodyPr/>
              <a:lstStyle/>
              <a:p>
                <a:pPr marL="0" indent="0">
                  <a:buNone/>
                </a:pPr>
                <a:r>
                  <a:rPr lang="en-IN" dirty="0"/>
                  <a:t>	For finding colour coherence vector, the image can be partitioned into </a:t>
                </a:r>
                <a:r>
                  <a:rPr lang="en-IN" dirty="0">
                    <a:solidFill>
                      <a:srgbClr val="FF0000"/>
                    </a:solidFill>
                  </a:rPr>
                  <a:t>two parts </a:t>
                </a:r>
                <a:r>
                  <a:rPr lang="en-IN" dirty="0"/>
                  <a:t>– one part consisting of a count of pixels that belong to a large </a:t>
                </a:r>
                <a:r>
                  <a:rPr lang="en-IN" dirty="0">
                    <a:solidFill>
                      <a:srgbClr val="FF0000"/>
                    </a:solidFill>
                  </a:rPr>
                  <a:t>uniform region </a:t>
                </a:r>
                <a:r>
                  <a:rPr lang="en-IN" dirty="0"/>
                  <a:t>and the other consisting of the pixels that belong to a </a:t>
                </a:r>
                <a:r>
                  <a:rPr lang="en-IN" dirty="0">
                    <a:solidFill>
                      <a:srgbClr val="FF0000"/>
                    </a:solidFill>
                  </a:rPr>
                  <a:t>sparse region.</a:t>
                </a:r>
              </a:p>
              <a:p>
                <a:pPr marL="0" indent="0">
                  <a:buNone/>
                </a:pPr>
                <a:endParaRPr lang="en-IN" dirty="0"/>
              </a:p>
              <a:p>
                <a:pPr marL="0" indent="0">
                  <a:buNone/>
                </a:pPr>
                <a:r>
                  <a:rPr lang="en-IN" dirty="0"/>
                  <a:t>Colour coherence vector = </a:t>
                </a:r>
                <a14:m>
                  <m:oMath xmlns:m="http://schemas.openxmlformats.org/officeDocument/2006/math">
                    <m:r>
                      <a:rPr lang="en-IN" b="0" i="1" smtClean="0">
                        <a:latin typeface="Cambria Math" panose="02040503050406030204" pitchFamily="18" charset="0"/>
                      </a:rPr>
                      <m:t>𝑡𝑢𝑝𝑙𝑒</m:t>
                    </m:r>
                    <m:d>
                      <m:dPr>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𝑄</m:t>
                        </m:r>
                      </m:e>
                    </m:d>
                  </m:oMath>
                </a14:m>
                <a:endParaRPr lang="en-IN" b="0" dirty="0"/>
              </a:p>
              <a:p>
                <a:pPr marL="0" indent="0">
                  <a:buNone/>
                </a:pPr>
                <a:endParaRPr lang="en-IN" dirty="0"/>
              </a:p>
              <a:p>
                <a:pPr marL="0" indent="0">
                  <a:buNone/>
                </a:pPr>
                <a:r>
                  <a:rPr lang="en-IN" dirty="0"/>
                  <a:t>Where,</a:t>
                </a:r>
              </a:p>
              <a:p>
                <a:pPr marL="0" indent="0">
                  <a:buNone/>
                </a:pPr>
                <a:r>
                  <a:rPr lang="en-IN" dirty="0"/>
                  <a:t> P is the coherent pixel</a:t>
                </a:r>
              </a:p>
              <a:p>
                <a:pPr marL="0" indent="0">
                  <a:buNone/>
                </a:pPr>
                <a:r>
                  <a:rPr lang="en-IN" dirty="0"/>
                  <a:t>Q is the incoherent pixel</a:t>
                </a:r>
              </a:p>
              <a:p>
                <a:pPr marL="0" indent="0">
                  <a:buNone/>
                </a:pPr>
                <a:endParaRPr lang="en-IN" dirty="0"/>
              </a:p>
            </p:txBody>
          </p:sp>
        </mc:Choice>
        <mc:Fallback xmlns="">
          <p:sp>
            <p:nvSpPr>
              <p:cNvPr id="3" name="Content Placeholder 2">
                <a:extLst>
                  <a:ext uri="{FF2B5EF4-FFF2-40B4-BE49-F238E27FC236}">
                    <a16:creationId xmlns:a16="http://schemas.microsoft.com/office/drawing/2014/main" id="{FE11515E-8A3E-928C-0C95-086C00364C79}"/>
                  </a:ext>
                </a:extLst>
              </p:cNvPr>
              <p:cNvSpPr>
                <a:spLocks noGrp="1" noRot="1" noChangeAspect="1" noMove="1" noResize="1" noEditPoints="1" noAdjustHandles="1" noChangeArrowheads="1" noChangeShapeType="1" noTextEdit="1"/>
              </p:cNvSpPr>
              <p:nvPr>
                <p:ph idx="1"/>
              </p:nvPr>
            </p:nvSpPr>
            <p:spPr>
              <a:blipFill>
                <a:blip r:embed="rId2"/>
                <a:stretch>
                  <a:fillRect l="-1217" t="-2299" b="-1916"/>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33507676-9A5E-EE1A-E56B-A9848981EDB0}"/>
              </a:ext>
            </a:extLst>
          </p:cNvPr>
          <p:cNvSpPr/>
          <p:nvPr/>
        </p:nvSpPr>
        <p:spPr>
          <a:xfrm>
            <a:off x="736979" y="3429000"/>
            <a:ext cx="6509982" cy="9177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154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C0B-0786-9235-E415-8C1B21B7F010}"/>
              </a:ext>
            </a:extLst>
          </p:cNvPr>
          <p:cNvSpPr>
            <a:spLocks noGrp="1"/>
          </p:cNvSpPr>
          <p:nvPr>
            <p:ph type="title"/>
          </p:nvPr>
        </p:nvSpPr>
        <p:spPr/>
        <p:txBody>
          <a:bodyPr/>
          <a:lstStyle/>
          <a:p>
            <a:r>
              <a:rPr lang="en-IN" dirty="0"/>
              <a:t>Note:</a:t>
            </a:r>
          </a:p>
        </p:txBody>
      </p:sp>
      <p:sp>
        <p:nvSpPr>
          <p:cNvPr id="3" name="Content Placeholder 2">
            <a:extLst>
              <a:ext uri="{FF2B5EF4-FFF2-40B4-BE49-F238E27FC236}">
                <a16:creationId xmlns:a16="http://schemas.microsoft.com/office/drawing/2014/main" id="{D2EFAAAD-B25D-545E-E0DC-F3572582443E}"/>
              </a:ext>
            </a:extLst>
          </p:cNvPr>
          <p:cNvSpPr>
            <a:spLocks noGrp="1"/>
          </p:cNvSpPr>
          <p:nvPr>
            <p:ph idx="1"/>
          </p:nvPr>
        </p:nvSpPr>
        <p:spPr/>
        <p:txBody>
          <a:bodyPr/>
          <a:lstStyle/>
          <a:p>
            <a:r>
              <a:rPr lang="en-IN" dirty="0"/>
              <a:t>Similar to non-colour images, the </a:t>
            </a:r>
            <a:r>
              <a:rPr lang="en-IN" dirty="0">
                <a:solidFill>
                  <a:srgbClr val="FF0000"/>
                </a:solidFill>
              </a:rPr>
              <a:t>mean</a:t>
            </a:r>
            <a:r>
              <a:rPr lang="en-IN" dirty="0"/>
              <a:t>, the </a:t>
            </a:r>
            <a:r>
              <a:rPr lang="en-IN" dirty="0">
                <a:solidFill>
                  <a:srgbClr val="FF0000"/>
                </a:solidFill>
              </a:rPr>
              <a:t>variance</a:t>
            </a:r>
            <a:r>
              <a:rPr lang="en-IN" dirty="0"/>
              <a:t>, </a:t>
            </a:r>
            <a:r>
              <a:rPr lang="en-IN" dirty="0">
                <a:solidFill>
                  <a:srgbClr val="FF0000"/>
                </a:solidFill>
              </a:rPr>
              <a:t>skewness</a:t>
            </a:r>
            <a:r>
              <a:rPr lang="en-IN" dirty="0"/>
              <a:t>, </a:t>
            </a:r>
            <a:r>
              <a:rPr lang="en-IN" dirty="0">
                <a:solidFill>
                  <a:srgbClr val="FF0000"/>
                </a:solidFill>
              </a:rPr>
              <a:t>kurtosis</a:t>
            </a:r>
            <a:r>
              <a:rPr lang="en-IN" dirty="0"/>
              <a:t> and other moments can be identified and detected for feature extraction from colour images</a:t>
            </a:r>
          </a:p>
          <a:p>
            <a:r>
              <a:rPr lang="en-IN" dirty="0"/>
              <a:t>These image features are mostly used with </a:t>
            </a:r>
            <a:r>
              <a:rPr lang="en-IN" dirty="0">
                <a:solidFill>
                  <a:srgbClr val="FF0000"/>
                </a:solidFill>
              </a:rPr>
              <a:t>content-based retrieval systems</a:t>
            </a:r>
            <a:r>
              <a:rPr lang="en-IN" dirty="0"/>
              <a:t>.</a:t>
            </a:r>
          </a:p>
        </p:txBody>
      </p:sp>
    </p:spTree>
    <p:extLst>
      <p:ext uri="{BB962C8B-B14F-4D97-AF65-F5344CB8AC3E}">
        <p14:creationId xmlns:p14="http://schemas.microsoft.com/office/powerpoint/2010/main" val="757227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5653-20E3-E3AF-44DE-D986C7EAD3BA}"/>
              </a:ext>
            </a:extLst>
          </p:cNvPr>
          <p:cNvSpPr>
            <a:spLocks noGrp="1"/>
          </p:cNvSpPr>
          <p:nvPr>
            <p:ph type="ctrTitle"/>
          </p:nvPr>
        </p:nvSpPr>
        <p:spPr>
          <a:xfrm>
            <a:off x="1524000" y="2871065"/>
            <a:ext cx="9144000" cy="1115870"/>
          </a:xfrm>
        </p:spPr>
        <p:txBody>
          <a:bodyPr/>
          <a:lstStyle/>
          <a:p>
            <a:r>
              <a:rPr lang="en-IN" dirty="0"/>
              <a:t>Shape features</a:t>
            </a:r>
          </a:p>
        </p:txBody>
      </p:sp>
    </p:spTree>
    <p:extLst>
      <p:ext uri="{BB962C8B-B14F-4D97-AF65-F5344CB8AC3E}">
        <p14:creationId xmlns:p14="http://schemas.microsoft.com/office/powerpoint/2010/main" val="313094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9AD9-14B9-31B4-6F52-97241B409D70}"/>
              </a:ext>
            </a:extLst>
          </p:cNvPr>
          <p:cNvSpPr>
            <a:spLocks noGrp="1"/>
          </p:cNvSpPr>
          <p:nvPr>
            <p:ph type="ctrTitle"/>
          </p:nvPr>
        </p:nvSpPr>
        <p:spPr>
          <a:xfrm>
            <a:off x="1524000" y="2313130"/>
            <a:ext cx="9144000" cy="1115870"/>
          </a:xfrm>
        </p:spPr>
        <p:txBody>
          <a:bodyPr/>
          <a:lstStyle/>
          <a:p>
            <a:r>
              <a:rPr lang="en-IN" dirty="0"/>
              <a:t>Region of Interest (ROI) Selection</a:t>
            </a:r>
          </a:p>
        </p:txBody>
      </p:sp>
    </p:spTree>
    <p:extLst>
      <p:ext uri="{BB962C8B-B14F-4D97-AF65-F5344CB8AC3E}">
        <p14:creationId xmlns:p14="http://schemas.microsoft.com/office/powerpoint/2010/main" val="1353038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7D3D-5412-66C5-95F5-0872B7683274}"/>
              </a:ext>
            </a:extLst>
          </p:cNvPr>
          <p:cNvSpPr>
            <a:spLocks noGrp="1"/>
          </p:cNvSpPr>
          <p:nvPr>
            <p:ph type="title"/>
          </p:nvPr>
        </p:nvSpPr>
        <p:spPr/>
        <p:txBody>
          <a:bodyPr/>
          <a:lstStyle/>
          <a:p>
            <a:r>
              <a:rPr lang="en-IN" dirty="0"/>
              <a:t>Shape Feature</a:t>
            </a:r>
          </a:p>
        </p:txBody>
      </p:sp>
      <p:sp>
        <p:nvSpPr>
          <p:cNvPr id="3" name="Content Placeholder 2">
            <a:extLst>
              <a:ext uri="{FF2B5EF4-FFF2-40B4-BE49-F238E27FC236}">
                <a16:creationId xmlns:a16="http://schemas.microsoft.com/office/drawing/2014/main" id="{F13926C9-7BF2-F22C-FA74-425E0E6596D4}"/>
              </a:ext>
            </a:extLst>
          </p:cNvPr>
          <p:cNvSpPr>
            <a:spLocks noGrp="1"/>
          </p:cNvSpPr>
          <p:nvPr>
            <p:ph idx="1"/>
          </p:nvPr>
        </p:nvSpPr>
        <p:spPr/>
        <p:txBody>
          <a:bodyPr/>
          <a:lstStyle/>
          <a:p>
            <a:r>
              <a:rPr lang="en-US" dirty="0"/>
              <a:t>Shape features in image processing are descriptors that capture the </a:t>
            </a:r>
            <a:r>
              <a:rPr lang="en-US" dirty="0">
                <a:solidFill>
                  <a:srgbClr val="FF0000"/>
                </a:solidFill>
              </a:rPr>
              <a:t>geometric properties and spatial arrangement</a:t>
            </a:r>
            <a:r>
              <a:rPr lang="en-US" dirty="0"/>
              <a:t> of objects or regions within an image</a:t>
            </a:r>
          </a:p>
          <a:p>
            <a:r>
              <a:rPr lang="en-US" dirty="0"/>
              <a:t>These features provide valuable information about the </a:t>
            </a:r>
            <a:r>
              <a:rPr lang="en-US" dirty="0">
                <a:solidFill>
                  <a:srgbClr val="FF0000"/>
                </a:solidFill>
              </a:rPr>
              <a:t>shape, size, orientation, and compactness of objects</a:t>
            </a:r>
            <a:r>
              <a:rPr lang="en-US" dirty="0"/>
              <a:t>, and they are widely used in tasks such as object recognition, classification, segmentation, and tracking.</a:t>
            </a:r>
            <a:endParaRPr lang="en-IN" dirty="0"/>
          </a:p>
        </p:txBody>
      </p:sp>
    </p:spTree>
    <p:extLst>
      <p:ext uri="{BB962C8B-B14F-4D97-AF65-F5344CB8AC3E}">
        <p14:creationId xmlns:p14="http://schemas.microsoft.com/office/powerpoint/2010/main" val="321143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E9D3-A29E-E814-5997-BB498E12A232}"/>
              </a:ext>
            </a:extLst>
          </p:cNvPr>
          <p:cNvSpPr>
            <a:spLocks noGrp="1"/>
          </p:cNvSpPr>
          <p:nvPr>
            <p:ph type="title"/>
          </p:nvPr>
        </p:nvSpPr>
        <p:spPr/>
        <p:txBody>
          <a:bodyPr/>
          <a:lstStyle/>
          <a:p>
            <a:r>
              <a:rPr lang="en-IN" dirty="0"/>
              <a:t>Shape region features are</a:t>
            </a:r>
          </a:p>
        </p:txBody>
      </p:sp>
      <p:sp>
        <p:nvSpPr>
          <p:cNvPr id="3" name="Content Placeholder 2">
            <a:extLst>
              <a:ext uri="{FF2B5EF4-FFF2-40B4-BE49-F238E27FC236}">
                <a16:creationId xmlns:a16="http://schemas.microsoft.com/office/drawing/2014/main" id="{616EA149-E02A-219B-5356-A03CFF349A85}"/>
              </a:ext>
            </a:extLst>
          </p:cNvPr>
          <p:cNvSpPr>
            <a:spLocks noGrp="1"/>
          </p:cNvSpPr>
          <p:nvPr>
            <p:ph idx="1"/>
          </p:nvPr>
        </p:nvSpPr>
        <p:spPr/>
        <p:txBody>
          <a:bodyPr/>
          <a:lstStyle/>
          <a:p>
            <a:pPr marL="514350" indent="-514350">
              <a:buFont typeface="+mj-lt"/>
              <a:buAutoNum type="arabicPeriod"/>
            </a:pPr>
            <a:r>
              <a:rPr lang="en-IN" dirty="0"/>
              <a:t>Area</a:t>
            </a:r>
          </a:p>
          <a:p>
            <a:pPr marL="514350" indent="-514350">
              <a:buFont typeface="+mj-lt"/>
              <a:buAutoNum type="arabicPeriod"/>
            </a:pPr>
            <a:r>
              <a:rPr lang="en-IN" dirty="0"/>
              <a:t>Perimeter</a:t>
            </a:r>
          </a:p>
          <a:p>
            <a:pPr marL="514350" indent="-514350">
              <a:buFont typeface="+mj-lt"/>
              <a:buAutoNum type="arabicPeriod"/>
            </a:pPr>
            <a:r>
              <a:rPr lang="en-IN" dirty="0"/>
              <a:t>Shape factor (Compactness)</a:t>
            </a:r>
          </a:p>
          <a:p>
            <a:pPr marL="514350" indent="-514350">
              <a:buFont typeface="+mj-lt"/>
              <a:buAutoNum type="arabicPeriod"/>
            </a:pPr>
            <a:r>
              <a:rPr lang="en-IN" dirty="0"/>
              <a:t>Area to Perimeter ration</a:t>
            </a:r>
          </a:p>
          <a:p>
            <a:pPr marL="514350" indent="-514350">
              <a:buFont typeface="+mj-lt"/>
              <a:buAutoNum type="arabicPeriod"/>
            </a:pPr>
            <a:r>
              <a:rPr lang="en-IN" dirty="0"/>
              <a:t>Object Length</a:t>
            </a:r>
          </a:p>
          <a:p>
            <a:pPr marL="514350" indent="-514350">
              <a:buFont typeface="+mj-lt"/>
              <a:buAutoNum type="arabicPeriod"/>
            </a:pPr>
            <a:r>
              <a:rPr lang="en-IN" dirty="0"/>
              <a:t>Object width</a:t>
            </a:r>
          </a:p>
          <a:p>
            <a:pPr marL="514350" indent="-514350">
              <a:buFont typeface="+mj-lt"/>
              <a:buAutoNum type="arabicPeriod"/>
            </a:pPr>
            <a:r>
              <a:rPr lang="en-IN" dirty="0"/>
              <a:t>Elongated Ness</a:t>
            </a:r>
          </a:p>
          <a:p>
            <a:pPr marL="514350" indent="-514350">
              <a:buFont typeface="+mj-lt"/>
              <a:buAutoNum type="arabicPeriod"/>
            </a:pPr>
            <a:r>
              <a:rPr lang="en-IN" dirty="0"/>
              <a:t>Aspect Ratio</a:t>
            </a:r>
          </a:p>
          <a:p>
            <a:pPr marL="514350" indent="-514350">
              <a:buFont typeface="+mj-lt"/>
              <a:buAutoNum type="arabicPeriod"/>
            </a:pPr>
            <a:r>
              <a:rPr lang="en-IN" dirty="0"/>
              <a:t>Rectangularity</a:t>
            </a:r>
          </a:p>
        </p:txBody>
      </p:sp>
    </p:spTree>
    <p:extLst>
      <p:ext uri="{BB962C8B-B14F-4D97-AF65-F5344CB8AC3E}">
        <p14:creationId xmlns:p14="http://schemas.microsoft.com/office/powerpoint/2010/main" val="3114686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418638-EEC7-17AE-8AB1-BFAA09161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525" y="597153"/>
            <a:ext cx="7136949" cy="5663694"/>
          </a:xfrm>
          <a:prstGeom prst="rect">
            <a:avLst/>
          </a:prstGeom>
        </p:spPr>
      </p:pic>
    </p:spTree>
    <p:extLst>
      <p:ext uri="{BB962C8B-B14F-4D97-AF65-F5344CB8AC3E}">
        <p14:creationId xmlns:p14="http://schemas.microsoft.com/office/powerpoint/2010/main" val="2216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0934-13C1-B13D-20DE-0DC5E7AC99D7}"/>
              </a:ext>
            </a:extLst>
          </p:cNvPr>
          <p:cNvSpPr>
            <a:spLocks noGrp="1"/>
          </p:cNvSpPr>
          <p:nvPr>
            <p:ph type="title"/>
          </p:nvPr>
        </p:nvSpPr>
        <p:spPr>
          <a:xfrm>
            <a:off x="838200" y="365126"/>
            <a:ext cx="8100527" cy="707612"/>
          </a:xfrm>
        </p:spPr>
        <p:txBody>
          <a:bodyPr/>
          <a:lstStyle/>
          <a:p>
            <a:r>
              <a:rPr lang="en-IN" dirty="0"/>
              <a:t>Area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22B726-D858-8624-E3F7-6E4930F6A4F7}"/>
                  </a:ext>
                </a:extLst>
              </p:cNvPr>
              <p:cNvSpPr>
                <a:spLocks noGrp="1"/>
              </p:cNvSpPr>
              <p:nvPr>
                <p:ph idx="1"/>
              </p:nvPr>
            </p:nvSpPr>
            <p:spPr>
              <a:xfrm>
                <a:off x="838200" y="1072738"/>
                <a:ext cx="10515600" cy="5117872"/>
              </a:xfrm>
            </p:spPr>
            <p:txBody>
              <a:bodyPr>
                <a:normAutofit fontScale="92500" lnSpcReduction="20000"/>
              </a:bodyPr>
              <a:lstStyle/>
              <a:p>
                <a:pPr marL="0" indent="0">
                  <a:buNone/>
                </a:pPr>
                <a:r>
                  <a:rPr lang="en-IN" dirty="0"/>
                  <a:t>	The area of an object is the </a:t>
                </a:r>
                <a:r>
                  <a:rPr lang="en-IN" dirty="0">
                    <a:solidFill>
                      <a:srgbClr val="FF0000"/>
                    </a:solidFill>
                  </a:rPr>
                  <a:t>number of pixels in the object</a:t>
                </a:r>
                <a:r>
                  <a:rPr lang="en-IN" dirty="0"/>
                  <a:t>. It is shift invariant. The area of binary image is given by</a:t>
                </a:r>
              </a:p>
              <a:p>
                <a:pPr marL="0" indent="0">
                  <a:buNone/>
                </a:pPr>
                <a:endParaRPr lang="en-IN" dirty="0"/>
              </a:p>
              <a:p>
                <a:pPr marL="0" indent="0" algn="ctr">
                  <a:buNone/>
                </a:pPr>
                <a:r>
                  <a:rPr lang="en-IN" dirty="0"/>
                  <a:t>A = </a:t>
                </a:r>
                <a14:m>
                  <m:oMath xmlns:m="http://schemas.openxmlformats.org/officeDocument/2006/math">
                    <m:nary>
                      <m:naryPr>
                        <m:chr m:val="∑"/>
                        <m:ctrlPr>
                          <a:rPr lang="en-IN"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𝑚</m:t>
                            </m:r>
                          </m:sup>
                          <m:e>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e>
                        </m:nary>
                      </m:e>
                    </m:nary>
                  </m:oMath>
                </a14:m>
                <a:endParaRPr lang="en-IN" dirty="0"/>
              </a:p>
              <a:p>
                <a:pPr marL="0" indent="0">
                  <a:buNone/>
                </a:pPr>
                <a:r>
                  <a:rPr lang="en-IN" dirty="0"/>
                  <a:t>	</a:t>
                </a:r>
              </a:p>
              <a:p>
                <a:pPr marL="0" indent="0">
                  <a:buNone/>
                </a:pPr>
                <a:r>
                  <a:rPr lang="en-IN" dirty="0"/>
                  <a:t>	Area can also be calculated in terms of </a:t>
                </a:r>
                <a:r>
                  <a:rPr lang="en-IN" dirty="0">
                    <a:solidFill>
                      <a:srgbClr val="FF0000"/>
                    </a:solidFill>
                  </a:rPr>
                  <a:t>polygon</a:t>
                </a:r>
                <a:r>
                  <a:rPr lang="en-IN" dirty="0"/>
                  <a:t>. Let Q be the polygon. Then the area of Q is given by</a:t>
                </a:r>
              </a:p>
              <a:p>
                <a:pPr marL="0" indent="0">
                  <a:buNone/>
                </a:pPr>
                <a:endParaRPr lang="en-IN" dirty="0"/>
              </a:p>
              <a:p>
                <a:pPr marL="0" indent="0" algn="ctr">
                  <a:buNone/>
                </a:pPr>
                <a:r>
                  <a:rPr lang="en-IN" dirty="0"/>
                  <a:t>A(Q) =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1</m:t>
                        </m:r>
                      </m:sub>
                    </m:sSub>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𝐵</m:t>
                            </m:r>
                          </m:sub>
                        </m:sSub>
                      </m:num>
                      <m:den>
                        <m:r>
                          <a:rPr lang="en-IN" b="0" i="1" smtClean="0">
                            <a:latin typeface="Cambria Math" panose="02040503050406030204" pitchFamily="18" charset="0"/>
                          </a:rPr>
                          <m:t>2</m:t>
                        </m:r>
                      </m:den>
                    </m:f>
                    <m:r>
                      <a:rPr lang="en-IN" b="0" i="1" smtClean="0">
                        <a:latin typeface="Cambria Math" panose="02040503050406030204" pitchFamily="18" charset="0"/>
                      </a:rPr>
                      <m:t> −1</m:t>
                    </m:r>
                  </m:oMath>
                </a14:m>
                <a:endParaRPr lang="en-IN" dirty="0"/>
              </a:p>
              <a:p>
                <a:pPr marL="0" indent="0">
                  <a:buNone/>
                </a:pPr>
                <a:r>
                  <a:rPr lang="en-IN" dirty="0"/>
                  <a:t> where,</a:t>
                </a:r>
              </a:p>
              <a:p>
                <a:pPr marL="0" indent="0">
                  <a:buNone/>
                </a:pPr>
                <a:r>
                  <a:rPr lang="en-IN" dirty="0"/>
                  <a:t> 	N</a:t>
                </a:r>
                <a:r>
                  <a:rPr lang="en-IN" baseline="-25000" dirty="0"/>
                  <a:t>B </a:t>
                </a:r>
                <a:r>
                  <a:rPr lang="en-IN" dirty="0"/>
                  <a:t>is the number of points that lie in boundary</a:t>
                </a:r>
                <a:endParaRPr lang="en-IN" baseline="-25000" dirty="0"/>
              </a:p>
              <a:p>
                <a:pPr marL="0" indent="0">
                  <a:buNone/>
                </a:pPr>
                <a:r>
                  <a:rPr lang="en-IN" baseline="-25000" dirty="0"/>
                  <a:t> 	</a:t>
                </a:r>
                <a:r>
                  <a:rPr lang="en-IN" dirty="0"/>
                  <a:t>N</a:t>
                </a:r>
                <a:r>
                  <a:rPr lang="en-IN" baseline="-25000" dirty="0"/>
                  <a:t>1</a:t>
                </a:r>
                <a:r>
                  <a:rPr lang="en-IN" dirty="0"/>
                  <a:t> is the number of interior points, not in boundary</a:t>
                </a:r>
              </a:p>
            </p:txBody>
          </p:sp>
        </mc:Choice>
        <mc:Fallback xmlns="">
          <p:sp>
            <p:nvSpPr>
              <p:cNvPr id="3" name="Content Placeholder 2">
                <a:extLst>
                  <a:ext uri="{FF2B5EF4-FFF2-40B4-BE49-F238E27FC236}">
                    <a16:creationId xmlns:a16="http://schemas.microsoft.com/office/drawing/2014/main" id="{4F22B726-D858-8624-E3F7-6E4930F6A4F7}"/>
                  </a:ext>
                </a:extLst>
              </p:cNvPr>
              <p:cNvSpPr>
                <a:spLocks noGrp="1" noRot="1" noChangeAspect="1" noMove="1" noResize="1" noEditPoints="1" noAdjustHandles="1" noChangeArrowheads="1" noChangeShapeType="1" noTextEdit="1"/>
              </p:cNvSpPr>
              <p:nvPr>
                <p:ph idx="1"/>
              </p:nvPr>
            </p:nvSpPr>
            <p:spPr>
              <a:xfrm>
                <a:off x="838200" y="1072738"/>
                <a:ext cx="10515600" cy="5117872"/>
              </a:xfrm>
              <a:blipFill>
                <a:blip r:embed="rId2"/>
                <a:stretch>
                  <a:fillRect l="-1043" t="-3214"/>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2EFCB264-142A-C25F-781D-F01F686DFA50}"/>
              </a:ext>
            </a:extLst>
          </p:cNvPr>
          <p:cNvSpPr/>
          <p:nvPr/>
        </p:nvSpPr>
        <p:spPr>
          <a:xfrm>
            <a:off x="4353636" y="2036253"/>
            <a:ext cx="3534770" cy="723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4EF9C9A-6EFC-BC2F-8644-8A1C30ECD9C1}"/>
              </a:ext>
            </a:extLst>
          </p:cNvPr>
          <p:cNvSpPr/>
          <p:nvPr/>
        </p:nvSpPr>
        <p:spPr>
          <a:xfrm>
            <a:off x="4353636" y="3955113"/>
            <a:ext cx="3630304" cy="723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5393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8BBA-C27E-1768-BF79-980CF3A59BBC}"/>
              </a:ext>
            </a:extLst>
          </p:cNvPr>
          <p:cNvSpPr>
            <a:spLocks noGrp="1"/>
          </p:cNvSpPr>
          <p:nvPr>
            <p:ph type="title"/>
          </p:nvPr>
        </p:nvSpPr>
        <p:spPr/>
        <p:txBody>
          <a:bodyPr/>
          <a:lstStyle/>
          <a:p>
            <a:r>
              <a:rPr lang="en-IN" dirty="0"/>
              <a:t>Perimeter</a:t>
            </a:r>
          </a:p>
        </p:txBody>
      </p:sp>
      <p:sp>
        <p:nvSpPr>
          <p:cNvPr id="3" name="Content Placeholder 2">
            <a:extLst>
              <a:ext uri="{FF2B5EF4-FFF2-40B4-BE49-F238E27FC236}">
                <a16:creationId xmlns:a16="http://schemas.microsoft.com/office/drawing/2014/main" id="{01A8C4D3-E9B8-35C9-E943-A14BF13F34A6}"/>
              </a:ext>
            </a:extLst>
          </p:cNvPr>
          <p:cNvSpPr>
            <a:spLocks noGrp="1"/>
          </p:cNvSpPr>
          <p:nvPr>
            <p:ph idx="1"/>
          </p:nvPr>
        </p:nvSpPr>
        <p:spPr/>
        <p:txBody>
          <a:bodyPr/>
          <a:lstStyle/>
          <a:p>
            <a:r>
              <a:rPr lang="en-IN" dirty="0"/>
              <a:t>Perimeter of an object is the number of </a:t>
            </a:r>
            <a:r>
              <a:rPr lang="en-IN" dirty="0">
                <a:solidFill>
                  <a:srgbClr val="FF0000"/>
                </a:solidFill>
              </a:rPr>
              <a:t>pixels present in the boundary</a:t>
            </a:r>
            <a:r>
              <a:rPr lang="en-IN" dirty="0"/>
              <a:t> of the object. </a:t>
            </a:r>
          </a:p>
          <a:p>
            <a:r>
              <a:rPr lang="en-IN" dirty="0"/>
              <a:t>Perimeter is shift invariant and rotation invariant.</a:t>
            </a:r>
          </a:p>
        </p:txBody>
      </p:sp>
    </p:spTree>
    <p:extLst>
      <p:ext uri="{BB962C8B-B14F-4D97-AF65-F5344CB8AC3E}">
        <p14:creationId xmlns:p14="http://schemas.microsoft.com/office/powerpoint/2010/main" val="1565436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84F9-B918-2EB9-D659-CD52AD9EA013}"/>
              </a:ext>
            </a:extLst>
          </p:cNvPr>
          <p:cNvSpPr>
            <a:spLocks noGrp="1"/>
          </p:cNvSpPr>
          <p:nvPr>
            <p:ph type="title"/>
          </p:nvPr>
        </p:nvSpPr>
        <p:spPr/>
        <p:txBody>
          <a:bodyPr/>
          <a:lstStyle/>
          <a:p>
            <a:r>
              <a:rPr lang="en-IN" dirty="0"/>
              <a:t>Compactness (Shape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062C3E-A7D1-6B03-3F80-606B8AC7F458}"/>
                  </a:ext>
                </a:extLst>
              </p:cNvPr>
              <p:cNvSpPr>
                <a:spLocks noGrp="1"/>
              </p:cNvSpPr>
              <p:nvPr>
                <p:ph idx="1"/>
              </p:nvPr>
            </p:nvSpPr>
            <p:spPr/>
            <p:txBody>
              <a:bodyPr/>
              <a:lstStyle/>
              <a:p>
                <a:r>
                  <a:rPr lang="en-IN" dirty="0"/>
                  <a:t>It’s a measure of </a:t>
                </a:r>
                <a:r>
                  <a:rPr lang="en-US" dirty="0"/>
                  <a:t>how closely an </a:t>
                </a:r>
                <a:r>
                  <a:rPr lang="en-US" dirty="0">
                    <a:solidFill>
                      <a:srgbClr val="FF0000"/>
                    </a:solidFill>
                  </a:rPr>
                  <a:t>object's shape </a:t>
                </a:r>
                <a:r>
                  <a:rPr lang="en-US" dirty="0"/>
                  <a:t>resembles a compact form</a:t>
                </a:r>
              </a:p>
              <a:p>
                <a:pPr marL="0" indent="0">
                  <a:buNone/>
                </a:pPr>
                <a:r>
                  <a:rPr lang="en-US" dirty="0"/>
                  <a:t> </a:t>
                </a:r>
              </a:p>
              <a:p>
                <a:pPr marL="0" indent="0" algn="ctr">
                  <a:buNone/>
                </a:pPr>
                <a:r>
                  <a:rPr lang="en-US" dirty="0"/>
                  <a:t>Compactness =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IN" b="0" i="1" smtClean="0">
                                    <a:latin typeface="Cambria Math" panose="02040503050406030204" pitchFamily="18" charset="0"/>
                                  </a:rPr>
                                  <m:t>𝑃𝑒𝑟𝑖𝑚𝑒𝑡𝑒𝑟</m:t>
                                </m:r>
                              </m:e>
                            </m:d>
                          </m:e>
                          <m:sup>
                            <m:r>
                              <a:rPr lang="en-IN" b="0" i="1" smtClean="0">
                                <a:latin typeface="Cambria Math" panose="02040503050406030204" pitchFamily="18" charset="0"/>
                              </a:rPr>
                              <m:t>2</m:t>
                            </m:r>
                          </m:sup>
                        </m:sSup>
                      </m:num>
                      <m:den>
                        <m:r>
                          <a:rPr lang="en-IN" b="0" i="1" smtClean="0">
                            <a:latin typeface="Cambria Math" panose="02040503050406030204" pitchFamily="18" charset="0"/>
                          </a:rPr>
                          <m:t>𝐴𝑟𝑒𝑎</m:t>
                        </m:r>
                      </m:den>
                    </m:f>
                  </m:oMath>
                </a14:m>
                <a:r>
                  <a:rPr lang="en-IN" dirty="0"/>
                  <a:t>  or  </a:t>
                </a:r>
                <a14:m>
                  <m:oMath xmlns:m="http://schemas.openxmlformats.org/officeDocument/2006/math">
                    <m:f>
                      <m:fPr>
                        <m:ctrlPr>
                          <a:rPr lang="en-IN" i="1" smtClean="0">
                            <a:latin typeface="Cambria Math" panose="02040503050406030204" pitchFamily="18" charset="0"/>
                          </a:rPr>
                        </m:ctrlPr>
                      </m:fPr>
                      <m:num>
                        <m:sSup>
                          <m:sSupPr>
                            <m:ctrlPr>
                              <a:rPr lang="en-IN" i="1" smtClean="0">
                                <a:latin typeface="Cambria Math" panose="02040503050406030204" pitchFamily="18" charset="0"/>
                              </a:rPr>
                            </m:ctrlPr>
                          </m:sSupPr>
                          <m:e>
                            <m:r>
                              <a:rPr lang="en-IN" b="0" i="1" smtClean="0">
                                <a:latin typeface="Cambria Math" panose="02040503050406030204" pitchFamily="18" charset="0"/>
                              </a:rPr>
                              <m:t>𝑃</m:t>
                            </m:r>
                          </m:e>
                          <m:sup>
                            <m:r>
                              <a:rPr lang="en-IN" b="0" i="1" smtClean="0">
                                <a:latin typeface="Cambria Math" panose="02040503050406030204" pitchFamily="18" charset="0"/>
                              </a:rPr>
                              <m:t>2</m:t>
                            </m:r>
                          </m:sup>
                        </m:sSup>
                      </m:num>
                      <m:den>
                        <m:r>
                          <a:rPr lang="en-IN" b="0" i="1" smtClean="0">
                            <a:latin typeface="Cambria Math" panose="02040503050406030204" pitchFamily="18" charset="0"/>
                          </a:rPr>
                          <m:t>𝐴</m:t>
                        </m:r>
                      </m:den>
                    </m:f>
                  </m:oMath>
                </a14:m>
                <a:endParaRPr lang="en-IN" dirty="0"/>
              </a:p>
            </p:txBody>
          </p:sp>
        </mc:Choice>
        <mc:Fallback xmlns="">
          <p:sp>
            <p:nvSpPr>
              <p:cNvPr id="3" name="Content Placeholder 2">
                <a:extLst>
                  <a:ext uri="{FF2B5EF4-FFF2-40B4-BE49-F238E27FC236}">
                    <a16:creationId xmlns:a16="http://schemas.microsoft.com/office/drawing/2014/main" id="{06062C3E-A7D1-6B03-3F80-606B8AC7F458}"/>
                  </a:ext>
                </a:extLst>
              </p:cNvPr>
              <p:cNvSpPr>
                <a:spLocks noGrp="1" noRot="1" noChangeAspect="1" noMove="1" noResize="1" noEditPoints="1" noAdjustHandles="1" noChangeArrowheads="1" noChangeShapeType="1" noTextEdit="1"/>
              </p:cNvSpPr>
              <p:nvPr>
                <p:ph idx="1"/>
              </p:nvPr>
            </p:nvSpPr>
            <p:spPr>
              <a:blipFill>
                <a:blip r:embed="rId2"/>
                <a:stretch>
                  <a:fillRect l="-1043"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F50EAC9D-8E4F-E199-9DAD-C7E39B009CDA}"/>
              </a:ext>
            </a:extLst>
          </p:cNvPr>
          <p:cNvSpPr/>
          <p:nvPr/>
        </p:nvSpPr>
        <p:spPr>
          <a:xfrm>
            <a:off x="3302758" y="2647666"/>
            <a:ext cx="5800299" cy="12282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82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BE25-CD23-E8EB-B98C-E5B7284062EB}"/>
              </a:ext>
            </a:extLst>
          </p:cNvPr>
          <p:cNvSpPr>
            <a:spLocks noGrp="1"/>
          </p:cNvSpPr>
          <p:nvPr>
            <p:ph type="title"/>
          </p:nvPr>
        </p:nvSpPr>
        <p:spPr/>
        <p:txBody>
          <a:bodyPr/>
          <a:lstStyle/>
          <a:p>
            <a:r>
              <a:rPr lang="en-IN" dirty="0"/>
              <a:t>Circularity (Area to Perimeter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C15F34-5243-650C-A962-EFF4FF64E755}"/>
                  </a:ext>
                </a:extLst>
              </p:cNvPr>
              <p:cNvSpPr>
                <a:spLocks noGrp="1"/>
              </p:cNvSpPr>
              <p:nvPr>
                <p:ph idx="1"/>
              </p:nvPr>
            </p:nvSpPr>
            <p:spPr/>
            <p:txBody>
              <a:bodyPr/>
              <a:lstStyle/>
              <a:p>
                <a:r>
                  <a:rPr lang="en-US" dirty="0"/>
                  <a:t>A measure of how closely an object's shape </a:t>
                </a:r>
                <a:r>
                  <a:rPr lang="en-US" dirty="0">
                    <a:solidFill>
                      <a:srgbClr val="FF0000"/>
                    </a:solidFill>
                  </a:rPr>
                  <a:t>resembles a circle</a:t>
                </a:r>
              </a:p>
              <a:p>
                <a:endParaRPr lang="en-US" dirty="0"/>
              </a:p>
              <a:p>
                <a:pPr marL="0" indent="0" algn="ctr">
                  <a:buNone/>
                </a:pPr>
                <a:r>
                  <a:rPr lang="en-US" dirty="0"/>
                  <a:t>Circularity = </a:t>
                </a:r>
                <a14:m>
                  <m:oMath xmlns:m="http://schemas.openxmlformats.org/officeDocument/2006/math">
                    <m:f>
                      <m:fPr>
                        <m:ctrlPr>
                          <a:rPr lang="en-US" i="1" smtClean="0">
                            <a:latin typeface="Cambria Math" panose="02040503050406030204" pitchFamily="18" charset="0"/>
                          </a:rPr>
                        </m:ctrlPr>
                      </m:fPr>
                      <m:num>
                        <m:r>
                          <a:rPr lang="en-IN" b="0" i="1" smtClean="0">
                            <a:latin typeface="Cambria Math" panose="02040503050406030204" pitchFamily="18" charset="0"/>
                          </a:rPr>
                          <m:t>4</m:t>
                        </m:r>
                        <m:r>
                          <a:rPr lang="en-IN" b="0" i="1" smtClean="0">
                            <a:latin typeface="Cambria Math" panose="02040503050406030204" pitchFamily="18" charset="0"/>
                            <a:ea typeface="Cambria Math" panose="02040503050406030204" pitchFamily="18" charset="0"/>
                          </a:rPr>
                          <m:t>𝜋</m:t>
                        </m:r>
                        <m:r>
                          <a:rPr lang="en-IN" b="0" i="1" smtClean="0">
                            <a:latin typeface="Cambria Math" panose="02040503050406030204" pitchFamily="18" charset="0"/>
                            <a:ea typeface="Cambria Math" panose="02040503050406030204" pitchFamily="18" charset="0"/>
                          </a:rPr>
                          <m:t>𝐴</m:t>
                        </m:r>
                      </m:num>
                      <m:den>
                        <m:sSup>
                          <m:sSupPr>
                            <m:ctrlPr>
                              <a:rPr lang="en-US" i="1" smtClean="0">
                                <a:latin typeface="Cambria Math" panose="02040503050406030204" pitchFamily="18" charset="0"/>
                              </a:rPr>
                            </m:ctrlPr>
                          </m:sSupPr>
                          <m:e>
                            <m:r>
                              <a:rPr lang="en-IN" b="0" i="1" smtClean="0">
                                <a:latin typeface="Cambria Math" panose="02040503050406030204" pitchFamily="18" charset="0"/>
                              </a:rPr>
                              <m:t>𝑃𝑒𝑟𝑖𝑚𝑒𝑡𝑒𝑟</m:t>
                            </m:r>
                          </m:e>
                          <m:sup>
                            <m:r>
                              <a:rPr lang="en-IN" b="0" i="1" smtClean="0">
                                <a:latin typeface="Cambria Math" panose="02040503050406030204" pitchFamily="18" charset="0"/>
                              </a:rPr>
                              <m:t>2</m:t>
                            </m:r>
                          </m:sup>
                        </m:sSup>
                      </m:den>
                    </m:f>
                  </m:oMath>
                </a14:m>
                <a:endParaRPr lang="en-IN" dirty="0"/>
              </a:p>
            </p:txBody>
          </p:sp>
        </mc:Choice>
        <mc:Fallback xmlns="">
          <p:sp>
            <p:nvSpPr>
              <p:cNvPr id="3" name="Content Placeholder 2">
                <a:extLst>
                  <a:ext uri="{FF2B5EF4-FFF2-40B4-BE49-F238E27FC236}">
                    <a16:creationId xmlns:a16="http://schemas.microsoft.com/office/drawing/2014/main" id="{53C15F34-5243-650C-A962-EFF4FF64E755}"/>
                  </a:ext>
                </a:extLst>
              </p:cNvPr>
              <p:cNvSpPr>
                <a:spLocks noGrp="1" noRot="1" noChangeAspect="1" noMove="1" noResize="1" noEditPoints="1" noAdjustHandles="1" noChangeArrowheads="1" noChangeShapeType="1" noTextEdit="1"/>
              </p:cNvSpPr>
              <p:nvPr>
                <p:ph idx="1"/>
              </p:nvPr>
            </p:nvSpPr>
            <p:spPr>
              <a:blipFill>
                <a:blip r:embed="rId2"/>
                <a:stretch>
                  <a:fillRect l="-1043" t="-229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39AEBC78-0891-4E77-028B-7F11C3C00418}"/>
              </a:ext>
            </a:extLst>
          </p:cNvPr>
          <p:cNvSpPr/>
          <p:nvPr/>
        </p:nvSpPr>
        <p:spPr>
          <a:xfrm>
            <a:off x="4080681" y="2197290"/>
            <a:ext cx="4121623" cy="10918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6144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5E7B-3653-705D-1D4B-D7148DDB860E}"/>
              </a:ext>
            </a:extLst>
          </p:cNvPr>
          <p:cNvSpPr>
            <a:spLocks noGrp="1"/>
          </p:cNvSpPr>
          <p:nvPr>
            <p:ph type="title"/>
          </p:nvPr>
        </p:nvSpPr>
        <p:spPr/>
        <p:txBody>
          <a:bodyPr/>
          <a:lstStyle/>
          <a:p>
            <a:r>
              <a:rPr lang="en-IN" dirty="0"/>
              <a:t>Object Length (major axis)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8EFBFF-C288-121A-B3A7-29A4A2416DA3}"/>
                  </a:ext>
                </a:extLst>
              </p:cNvPr>
              <p:cNvSpPr>
                <a:spLocks noGrp="1"/>
              </p:cNvSpPr>
              <p:nvPr>
                <p:ph idx="1"/>
              </p:nvPr>
            </p:nvSpPr>
            <p:spPr/>
            <p:txBody>
              <a:bodyPr/>
              <a:lstStyle/>
              <a:p>
                <a:pPr marL="0" indent="0" algn="just">
                  <a:buNone/>
                </a:pPr>
                <a:r>
                  <a:rPr lang="en-IN" dirty="0"/>
                  <a:t>	The longest line that can be drawn through the object connecting the </a:t>
                </a:r>
                <a:r>
                  <a:rPr lang="en-IN" dirty="0">
                    <a:solidFill>
                      <a:srgbClr val="FF0000"/>
                    </a:solidFill>
                  </a:rPr>
                  <a:t>two farthest points in the boundary </a:t>
                </a:r>
                <a:r>
                  <a:rPr lang="en-IN" dirty="0"/>
                  <a:t>is called its major axis. If </a:t>
                </a:r>
                <a14:m>
                  <m:oMath xmlns:m="http://schemas.openxmlformats.org/officeDocument/2006/math">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b="0" i="1" smtClean="0">
                                <a:latin typeface="Cambria Math" panose="02040503050406030204" pitchFamily="18" charset="0"/>
                              </a:rPr>
                              <m:t>2</m:t>
                            </m:r>
                          </m:sub>
                        </m:sSub>
                      </m:e>
                    </m:d>
                  </m:oMath>
                </a14:m>
                <a:r>
                  <a:rPr lang="en-IN" dirty="0"/>
                  <a:t> are end points of major axis, then major axis length is given by</a:t>
                </a:r>
              </a:p>
              <a:p>
                <a:pPr algn="just"/>
                <a:endParaRPr lang="en-IN" dirty="0"/>
              </a:p>
              <a:p>
                <a:pPr marL="0" indent="0" algn="just">
                  <a:buNone/>
                </a:pPr>
                <a14:m>
                  <m:oMathPara xmlns:m="http://schemas.openxmlformats.org/officeDocument/2006/math">
                    <m:oMathParaPr>
                      <m:jc m:val="centerGroup"/>
                    </m:oMathParaPr>
                    <m:oMath xmlns:m="http://schemas.openxmlformats.org/officeDocument/2006/math">
                      <m:rad>
                        <m:radPr>
                          <m:degHide m:val="on"/>
                          <m:ctrlPr>
                            <a:rPr lang="en-IN" i="1" smtClean="0">
                              <a:latin typeface="Cambria Math" panose="02040503050406030204" pitchFamily="18" charset="0"/>
                            </a:rPr>
                          </m:ctrlPr>
                        </m:radPr>
                        <m:deg/>
                        <m:e>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i="1">
                                          <a:latin typeface="Cambria Math" panose="02040503050406030204" pitchFamily="18" charset="0"/>
                                        </a:rPr>
                                        <m:t>2</m:t>
                                      </m:r>
                                    </m:sub>
                                  </m:sSub>
                                  <m:r>
                                    <a:rPr lang="en-IN" i="1">
                                      <a:latin typeface="Cambria Math" panose="02040503050406030204" pitchFamily="18" charset="0"/>
                                    </a:rPr>
                                    <m:t> − </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i="1">
                                          <a:latin typeface="Cambria Math" panose="02040503050406030204" pitchFamily="18" charset="0"/>
                                        </a:rPr>
                                        <m:t>1</m:t>
                                      </m:r>
                                    </m:sub>
                                  </m:sSub>
                                </m:e>
                              </m:d>
                            </m:e>
                            <m:sup>
                              <m:r>
                                <a:rPr lang="en-IN" i="1">
                                  <a:latin typeface="Cambria Math" panose="02040503050406030204" pitchFamily="18" charset="0"/>
                                </a:rPr>
                                <m:t>2</m:t>
                              </m:r>
                            </m:sup>
                          </m:sSup>
                        </m:e>
                      </m:rad>
                    </m:oMath>
                  </m:oMathPara>
                </a14:m>
                <a:endParaRPr lang="en-IN" dirty="0"/>
              </a:p>
            </p:txBody>
          </p:sp>
        </mc:Choice>
        <mc:Fallback xmlns="">
          <p:sp>
            <p:nvSpPr>
              <p:cNvPr id="3" name="Content Placeholder 2">
                <a:extLst>
                  <a:ext uri="{FF2B5EF4-FFF2-40B4-BE49-F238E27FC236}">
                    <a16:creationId xmlns:a16="http://schemas.microsoft.com/office/drawing/2014/main" id="{FB8EFBFF-C288-121A-B3A7-29A4A2416DA3}"/>
                  </a:ext>
                </a:extLst>
              </p:cNvPr>
              <p:cNvSpPr>
                <a:spLocks noGrp="1" noRot="1" noChangeAspect="1" noMove="1" noResize="1" noEditPoints="1" noAdjustHandles="1" noChangeArrowheads="1" noChangeShapeType="1" noTextEdit="1"/>
              </p:cNvSpPr>
              <p:nvPr>
                <p:ph idx="1"/>
              </p:nvPr>
            </p:nvSpPr>
            <p:spPr>
              <a:blipFill>
                <a:blip r:embed="rId2"/>
                <a:stretch>
                  <a:fillRect l="-1217" t="-2299" r="-1159"/>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A1ADDCAB-8F7C-5F18-E87B-A0166C6FA0E9}"/>
              </a:ext>
            </a:extLst>
          </p:cNvPr>
          <p:cNvSpPr/>
          <p:nvPr/>
        </p:nvSpPr>
        <p:spPr>
          <a:xfrm>
            <a:off x="3684896" y="3248167"/>
            <a:ext cx="4885898" cy="10918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1930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290B-EFA8-9150-2A23-D547EA20F1F5}"/>
              </a:ext>
            </a:extLst>
          </p:cNvPr>
          <p:cNvSpPr>
            <a:spLocks noGrp="1"/>
          </p:cNvSpPr>
          <p:nvPr>
            <p:ph type="title"/>
          </p:nvPr>
        </p:nvSpPr>
        <p:spPr/>
        <p:txBody>
          <a:bodyPr/>
          <a:lstStyle/>
          <a:p>
            <a:r>
              <a:rPr lang="en-IN" dirty="0"/>
              <a:t>Object Width (minor axis)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BD2C54-011D-2408-F2CB-9249D003D1A1}"/>
                  </a:ext>
                </a:extLst>
              </p:cNvPr>
              <p:cNvSpPr>
                <a:spLocks noGrp="1"/>
              </p:cNvSpPr>
              <p:nvPr>
                <p:ph idx="1"/>
              </p:nvPr>
            </p:nvSpPr>
            <p:spPr/>
            <p:txBody>
              <a:bodyPr/>
              <a:lstStyle/>
              <a:p>
                <a:pPr marL="0" indent="0">
                  <a:buNone/>
                </a:pPr>
                <a:r>
                  <a:rPr lang="en-IN" dirty="0"/>
                  <a:t>	It is the largest line that can be drawn through the object while maintaining perpendicular with the major axis. The formula is </a:t>
                </a:r>
              </a:p>
              <a:p>
                <a:endParaRPr lang="en-IN" dirty="0"/>
              </a:p>
              <a:p>
                <a:pPr marL="0" indent="0">
                  <a:buNone/>
                </a:pPr>
                <a14:m>
                  <m:oMathPara xmlns:m="http://schemas.openxmlformats.org/officeDocument/2006/math">
                    <m:oMathParaPr>
                      <m:jc m:val="centerGroup"/>
                    </m:oMathParaPr>
                    <m:oMath xmlns:m="http://schemas.openxmlformats.org/officeDocument/2006/math">
                      <m:rad>
                        <m:radPr>
                          <m:degHide m:val="on"/>
                          <m:ctrlPr>
                            <a:rPr lang="en-IN" i="1" smtClean="0">
                              <a:latin typeface="Cambria Math" panose="02040503050406030204" pitchFamily="18" charset="0"/>
                            </a:rPr>
                          </m:ctrlPr>
                        </m:radPr>
                        <m:deg/>
                        <m:e>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i="1">
                                          <a:latin typeface="Cambria Math" panose="02040503050406030204" pitchFamily="18" charset="0"/>
                                        </a:rPr>
                                        <m:t>2</m:t>
                                      </m:r>
                                    </m:sub>
                                  </m:sSub>
                                  <m:r>
                                    <a:rPr lang="en-IN" i="1">
                                      <a:latin typeface="Cambria Math" panose="02040503050406030204" pitchFamily="18" charset="0"/>
                                    </a:rPr>
                                    <m:t> − </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i="1">
                                          <a:latin typeface="Cambria Math" panose="02040503050406030204" pitchFamily="18" charset="0"/>
                                        </a:rPr>
                                        <m:t>1</m:t>
                                      </m:r>
                                    </m:sub>
                                  </m:sSub>
                                </m:e>
                              </m:d>
                            </m:e>
                            <m:sup>
                              <m:r>
                                <a:rPr lang="en-IN" i="1">
                                  <a:latin typeface="Cambria Math" panose="02040503050406030204" pitchFamily="18" charset="0"/>
                                </a:rPr>
                                <m:t>2</m:t>
                              </m:r>
                            </m:sup>
                          </m:sSup>
                        </m:e>
                      </m:rad>
                    </m:oMath>
                  </m:oMathPara>
                </a14:m>
                <a:endParaRPr lang="en-IN" dirty="0"/>
              </a:p>
              <a:p>
                <a:pPr marL="0" indent="0">
                  <a:buNone/>
                </a:pPr>
                <a:endParaRPr lang="en-IN" dirty="0"/>
              </a:p>
              <a:p>
                <a:pPr marL="0" indent="0">
                  <a:buNone/>
                </a:pPr>
                <a:r>
                  <a:rPr lang="en-IN" dirty="0"/>
                  <a:t> </a:t>
                </a:r>
                <a14:m>
                  <m:oMath xmlns:m="http://schemas.openxmlformats.org/officeDocument/2006/math">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1</m:t>
                            </m:r>
                          </m:sub>
                        </m:sSub>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b="0" i="1" smtClean="0">
                                <a:latin typeface="Cambria Math" panose="02040503050406030204" pitchFamily="18" charset="0"/>
                              </a:rPr>
                              <m:t>2</m:t>
                            </m:r>
                          </m:sub>
                        </m:sSub>
                      </m:e>
                    </m:d>
                  </m:oMath>
                </a14:m>
                <a:r>
                  <a:rPr lang="en-IN" dirty="0"/>
                  <a:t> are end points of minor axis</a:t>
                </a:r>
              </a:p>
            </p:txBody>
          </p:sp>
        </mc:Choice>
        <mc:Fallback xmlns="">
          <p:sp>
            <p:nvSpPr>
              <p:cNvPr id="3" name="Content Placeholder 2">
                <a:extLst>
                  <a:ext uri="{FF2B5EF4-FFF2-40B4-BE49-F238E27FC236}">
                    <a16:creationId xmlns:a16="http://schemas.microsoft.com/office/drawing/2014/main" id="{5FBD2C54-011D-2408-F2CB-9249D003D1A1}"/>
                  </a:ext>
                </a:extLst>
              </p:cNvPr>
              <p:cNvSpPr>
                <a:spLocks noGrp="1" noRot="1" noChangeAspect="1" noMove="1" noResize="1" noEditPoints="1" noAdjustHandles="1" noChangeArrowheads="1" noChangeShapeType="1" noTextEdit="1"/>
              </p:cNvSpPr>
              <p:nvPr>
                <p:ph idx="1"/>
              </p:nvPr>
            </p:nvSpPr>
            <p:spPr>
              <a:blipFill>
                <a:blip r:embed="rId2"/>
                <a:stretch>
                  <a:fillRect l="-1217" t="-2299" r="-290"/>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9F7DC168-8016-698D-60D9-A6F235E83CD3}"/>
              </a:ext>
            </a:extLst>
          </p:cNvPr>
          <p:cNvSpPr/>
          <p:nvPr/>
        </p:nvSpPr>
        <p:spPr>
          <a:xfrm>
            <a:off x="3780430" y="2825087"/>
            <a:ext cx="4667534" cy="1187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4307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C7774B-91BF-CB4E-442E-9292AB8E2190}"/>
              </a:ext>
            </a:extLst>
          </p:cNvPr>
          <p:cNvSpPr>
            <a:spLocks noGrp="1"/>
          </p:cNvSpPr>
          <p:nvPr>
            <p:ph type="title"/>
          </p:nvPr>
        </p:nvSpPr>
        <p:spPr/>
        <p:txBody>
          <a:bodyPr/>
          <a:lstStyle/>
          <a:p>
            <a:r>
              <a:rPr lang="en-IN" dirty="0"/>
              <a:t>Bounding box Area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538A84-FDD1-720D-C708-E086879EC090}"/>
                  </a:ext>
                </a:extLst>
              </p:cNvPr>
              <p:cNvSpPr>
                <a:spLocks noGrp="1"/>
              </p:cNvSpPr>
              <p:nvPr>
                <p:ph idx="1"/>
              </p:nvPr>
            </p:nvSpPr>
            <p:spPr>
              <a:xfrm>
                <a:off x="838200" y="1419366"/>
                <a:ext cx="10515600" cy="1760562"/>
              </a:xfrm>
            </p:spPr>
            <p:txBody>
              <a:bodyPr/>
              <a:lstStyle/>
              <a:p>
                <a:r>
                  <a:rPr lang="en-IN" dirty="0"/>
                  <a:t>The area of the box that completely surrounds an object is called its bounding box area. This is calculated by the formula</a:t>
                </a:r>
              </a:p>
              <a:p>
                <a:endParaRPr lang="en-IN" dirty="0"/>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𝐵𝑜𝑢𝑛𝑑𝑖𝑛𝑔</m:t>
                      </m:r>
                      <m:r>
                        <a:rPr lang="en-IN" b="0" i="1" smtClean="0">
                          <a:latin typeface="Cambria Math" panose="02040503050406030204" pitchFamily="18" charset="0"/>
                        </a:rPr>
                        <m:t> </m:t>
                      </m:r>
                      <m:r>
                        <a:rPr lang="en-IN" b="0" i="1" smtClean="0">
                          <a:latin typeface="Cambria Math" panose="02040503050406030204" pitchFamily="18" charset="0"/>
                        </a:rPr>
                        <m:t>𝑏𝑜𝑥</m:t>
                      </m:r>
                      <m:r>
                        <a:rPr lang="en-IN" b="0" i="1" smtClean="0">
                          <a:latin typeface="Cambria Math" panose="02040503050406030204" pitchFamily="18" charset="0"/>
                        </a:rPr>
                        <m:t> </m:t>
                      </m:r>
                      <m:r>
                        <a:rPr lang="en-IN" b="0" i="1" smtClean="0">
                          <a:latin typeface="Cambria Math" panose="02040503050406030204" pitchFamily="18" charset="0"/>
                        </a:rPr>
                        <m:t>𝑎𝑟𝑒𝑎</m:t>
                      </m:r>
                      <m:r>
                        <a:rPr lang="en-IN" b="0" i="1" smtClean="0">
                          <a:latin typeface="Cambria Math" panose="02040503050406030204" pitchFamily="18" charset="0"/>
                        </a:rPr>
                        <m:t>=</m:t>
                      </m:r>
                      <m:r>
                        <a:rPr lang="en-IN" b="0" i="1" smtClean="0">
                          <a:latin typeface="Cambria Math" panose="02040503050406030204" pitchFamily="18" charset="0"/>
                        </a:rPr>
                        <m:t>𝑀𝑎𝑗𝑜𝑟</m:t>
                      </m:r>
                      <m:r>
                        <a:rPr lang="en-IN" b="0" i="1" smtClean="0">
                          <a:latin typeface="Cambria Math" panose="02040503050406030204" pitchFamily="18" charset="0"/>
                        </a:rPr>
                        <m:t> </m:t>
                      </m:r>
                      <m:r>
                        <a:rPr lang="en-IN" b="0" i="1" smtClean="0">
                          <a:latin typeface="Cambria Math" panose="02040503050406030204" pitchFamily="18" charset="0"/>
                        </a:rPr>
                        <m:t>𝐴𝑥𝑖𝑠</m:t>
                      </m:r>
                      <m:r>
                        <a:rPr lang="en-IN" b="0" i="1" smtClean="0">
                          <a:latin typeface="Cambria Math" panose="02040503050406030204" pitchFamily="18" charset="0"/>
                        </a:rPr>
                        <m:t> </m:t>
                      </m:r>
                      <m:r>
                        <a:rPr lang="en-IN" b="0" i="1" smtClean="0">
                          <a:latin typeface="Cambria Math" panose="02040503050406030204" pitchFamily="18" charset="0"/>
                        </a:rPr>
                        <m:t>𝑙𝑒𝑛𝑔𝑡h</m:t>
                      </m:r>
                      <m:r>
                        <a:rPr lang="en-IN" b="0" i="1" smtClean="0">
                          <a:latin typeface="Cambria Math" panose="02040503050406030204" pitchFamily="18" charset="0"/>
                        </a:rPr>
                        <m:t> </m:t>
                      </m:r>
                      <m:r>
                        <a:rPr lang="en-IN" b="1" i="1" smtClean="0">
                          <a:latin typeface="Cambria Math" panose="02040503050406030204" pitchFamily="18" charset="0"/>
                        </a:rPr>
                        <m:t>𝑿</m:t>
                      </m:r>
                      <m:r>
                        <a:rPr lang="en-IN" b="0" i="1" smtClean="0">
                          <a:latin typeface="Cambria Math" panose="02040503050406030204" pitchFamily="18" charset="0"/>
                        </a:rPr>
                        <m:t> </m:t>
                      </m:r>
                      <m:r>
                        <a:rPr lang="en-IN" b="0" i="1" smtClean="0">
                          <a:latin typeface="Cambria Math" panose="02040503050406030204" pitchFamily="18" charset="0"/>
                        </a:rPr>
                        <m:t>𝑀𝑖𝑛𝑜𝑟</m:t>
                      </m:r>
                      <m:r>
                        <a:rPr lang="en-IN" b="0" i="1" smtClean="0">
                          <a:latin typeface="Cambria Math" panose="02040503050406030204" pitchFamily="18" charset="0"/>
                        </a:rPr>
                        <m:t> </m:t>
                      </m:r>
                      <m:r>
                        <a:rPr lang="en-IN" b="0" i="1" smtClean="0">
                          <a:latin typeface="Cambria Math" panose="02040503050406030204" pitchFamily="18" charset="0"/>
                        </a:rPr>
                        <m:t>𝐴𝑥𝑖𝑠</m:t>
                      </m:r>
                      <m:r>
                        <a:rPr lang="en-IN" b="0" i="1" smtClean="0">
                          <a:latin typeface="Cambria Math" panose="02040503050406030204" pitchFamily="18" charset="0"/>
                        </a:rPr>
                        <m:t> </m:t>
                      </m:r>
                      <m:r>
                        <a:rPr lang="en-IN" b="0" i="1" smtClean="0">
                          <a:latin typeface="Cambria Math" panose="02040503050406030204" pitchFamily="18" charset="0"/>
                        </a:rPr>
                        <m:t>𝐿𝑒𝑛𝑔𝑡h</m:t>
                      </m:r>
                    </m:oMath>
                  </m:oMathPara>
                </a14:m>
                <a:endParaRPr lang="en-IN" dirty="0"/>
              </a:p>
            </p:txBody>
          </p:sp>
        </mc:Choice>
        <mc:Fallback xmlns="">
          <p:sp>
            <p:nvSpPr>
              <p:cNvPr id="5" name="Content Placeholder 4">
                <a:extLst>
                  <a:ext uri="{FF2B5EF4-FFF2-40B4-BE49-F238E27FC236}">
                    <a16:creationId xmlns:a16="http://schemas.microsoft.com/office/drawing/2014/main" id="{1E538A84-FDD1-720D-C708-E086879EC090}"/>
                  </a:ext>
                </a:extLst>
              </p:cNvPr>
              <p:cNvSpPr>
                <a:spLocks noGrp="1" noRot="1" noChangeAspect="1" noMove="1" noResize="1" noEditPoints="1" noAdjustHandles="1" noChangeArrowheads="1" noChangeShapeType="1" noTextEdit="1"/>
              </p:cNvSpPr>
              <p:nvPr>
                <p:ph idx="1"/>
              </p:nvPr>
            </p:nvSpPr>
            <p:spPr>
              <a:xfrm>
                <a:off x="838200" y="1419366"/>
                <a:ext cx="10515600" cy="1760562"/>
              </a:xfrm>
              <a:blipFill>
                <a:blip r:embed="rId2"/>
                <a:stretch>
                  <a:fillRect l="-1043" t="-6228"/>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924C963-0DB9-8C1C-83AD-6E31E3FD2A31}"/>
              </a:ext>
            </a:extLst>
          </p:cNvPr>
          <p:cNvPicPr>
            <a:picLocks noChangeAspect="1"/>
          </p:cNvPicPr>
          <p:nvPr/>
        </p:nvPicPr>
        <p:blipFill rotWithShape="1">
          <a:blip r:embed="rId3">
            <a:extLst>
              <a:ext uri="{28A0092B-C50C-407E-A947-70E740481C1C}">
                <a14:useLocalDpi xmlns:a14="http://schemas.microsoft.com/office/drawing/2010/main" val="0"/>
              </a:ext>
            </a:extLst>
          </a:blip>
          <a:srcRect t="14925" b="44875"/>
          <a:stretch/>
        </p:blipFill>
        <p:spPr>
          <a:xfrm>
            <a:off x="3016316" y="3678073"/>
            <a:ext cx="5149433" cy="2756848"/>
          </a:xfrm>
          <a:prstGeom prst="rect">
            <a:avLst/>
          </a:prstGeom>
        </p:spPr>
      </p:pic>
    </p:spTree>
    <p:extLst>
      <p:ext uri="{BB962C8B-B14F-4D97-AF65-F5344CB8AC3E}">
        <p14:creationId xmlns:p14="http://schemas.microsoft.com/office/powerpoint/2010/main" val="342680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9F0A-36A0-8012-5251-2C0DD570D042}"/>
              </a:ext>
            </a:extLst>
          </p:cNvPr>
          <p:cNvSpPr>
            <a:spLocks noGrp="1"/>
          </p:cNvSpPr>
          <p:nvPr>
            <p:ph type="title"/>
          </p:nvPr>
        </p:nvSpPr>
        <p:spPr>
          <a:xfrm>
            <a:off x="838200" y="365125"/>
            <a:ext cx="8483221" cy="917765"/>
          </a:xfrm>
        </p:spPr>
        <p:txBody>
          <a:bodyPr>
            <a:normAutofit/>
          </a:bodyPr>
          <a:lstStyle/>
          <a:p>
            <a:r>
              <a:rPr lang="en-US" dirty="0"/>
              <a:t>Region of interest (ROI) selection</a:t>
            </a:r>
            <a:endParaRPr lang="en-IN" dirty="0"/>
          </a:p>
        </p:txBody>
      </p:sp>
      <p:sp>
        <p:nvSpPr>
          <p:cNvPr id="3" name="Content Placeholder 2">
            <a:extLst>
              <a:ext uri="{FF2B5EF4-FFF2-40B4-BE49-F238E27FC236}">
                <a16:creationId xmlns:a16="http://schemas.microsoft.com/office/drawing/2014/main" id="{2643848C-DA44-452B-786E-1E751BB71808}"/>
              </a:ext>
            </a:extLst>
          </p:cNvPr>
          <p:cNvSpPr>
            <a:spLocks noGrp="1"/>
          </p:cNvSpPr>
          <p:nvPr>
            <p:ph idx="1"/>
          </p:nvPr>
        </p:nvSpPr>
        <p:spPr/>
        <p:txBody>
          <a:bodyPr>
            <a:normAutofit/>
          </a:bodyPr>
          <a:lstStyle/>
          <a:p>
            <a:pPr algn="just"/>
            <a:r>
              <a:rPr lang="en-US" dirty="0">
                <a:latin typeface="Cambria" panose="02040503050406030204" pitchFamily="18" charset="0"/>
                <a:ea typeface="Cambria" panose="02040503050406030204" pitchFamily="18" charset="0"/>
              </a:rPr>
              <a:t>Region of Interest (ROI) selection is a process where a specific area or </a:t>
            </a:r>
            <a:r>
              <a:rPr lang="en-US" dirty="0">
                <a:solidFill>
                  <a:srgbClr val="FF0000"/>
                </a:solidFill>
                <a:latin typeface="Cambria" panose="02040503050406030204" pitchFamily="18" charset="0"/>
                <a:ea typeface="Cambria" panose="02040503050406030204" pitchFamily="18" charset="0"/>
              </a:rPr>
              <a:t>subset of an image </a:t>
            </a:r>
            <a:r>
              <a:rPr lang="en-US" dirty="0">
                <a:latin typeface="Cambria" panose="02040503050406030204" pitchFamily="18" charset="0"/>
                <a:ea typeface="Cambria" panose="02040503050406030204" pitchFamily="18" charset="0"/>
              </a:rPr>
              <a:t>is identified for further processing. </a:t>
            </a:r>
          </a:p>
          <a:p>
            <a:pPr algn="just"/>
            <a:r>
              <a:rPr lang="en-US" dirty="0">
                <a:latin typeface="Cambria" panose="02040503050406030204" pitchFamily="18" charset="0"/>
                <a:ea typeface="Cambria" panose="02040503050406030204" pitchFamily="18" charset="0"/>
              </a:rPr>
              <a:t>The entire image may contain irrelevant or redundant information. Instead focusing on a smaller region can improve efficiency and accuracy.</a:t>
            </a:r>
          </a:p>
          <a:p>
            <a:pPr algn="just"/>
            <a:r>
              <a:rPr lang="en-US" dirty="0">
                <a:latin typeface="Cambria" panose="02040503050406030204" pitchFamily="18" charset="0"/>
                <a:ea typeface="Cambria" panose="02040503050406030204" pitchFamily="18" charset="0"/>
              </a:rPr>
              <a:t>ROI selection is essential in tasks like </a:t>
            </a:r>
            <a:r>
              <a:rPr lang="en-US" dirty="0">
                <a:solidFill>
                  <a:srgbClr val="FF0000"/>
                </a:solidFill>
                <a:latin typeface="Cambria" panose="02040503050406030204" pitchFamily="18" charset="0"/>
                <a:ea typeface="Cambria" panose="02040503050406030204" pitchFamily="18" charset="0"/>
              </a:rPr>
              <a:t>object detection</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tracking</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recognition</a:t>
            </a:r>
            <a:r>
              <a:rPr lang="en-US" dirty="0">
                <a:latin typeface="Cambria" panose="02040503050406030204" pitchFamily="18" charset="0"/>
                <a:ea typeface="Cambria" panose="02040503050406030204" pitchFamily="18" charset="0"/>
              </a:rPr>
              <a:t>, and </a:t>
            </a:r>
            <a:r>
              <a:rPr lang="en-US" dirty="0">
                <a:solidFill>
                  <a:srgbClr val="FF0000"/>
                </a:solidFill>
                <a:latin typeface="Cambria" panose="02040503050406030204" pitchFamily="18" charset="0"/>
                <a:ea typeface="Cambria" panose="02040503050406030204" pitchFamily="18" charset="0"/>
              </a:rPr>
              <a:t>analysis</a:t>
            </a:r>
          </a:p>
          <a:p>
            <a:pPr algn="just"/>
            <a:r>
              <a:rPr lang="en-US" dirty="0">
                <a:latin typeface="Cambria" panose="02040503050406030204" pitchFamily="18" charset="0"/>
                <a:ea typeface="Cambria" panose="02040503050406030204" pitchFamily="18" charset="0"/>
              </a:rPr>
              <a:t>By focusing computational resources on relevant image regions, ROI selection helps improve efficiency, reduce processing time, and enhance accuracy.</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33086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81A2-E268-FAF3-A8A2-032569AD42D5}"/>
              </a:ext>
            </a:extLst>
          </p:cNvPr>
          <p:cNvSpPr>
            <a:spLocks noGrp="1"/>
          </p:cNvSpPr>
          <p:nvPr>
            <p:ph type="title"/>
          </p:nvPr>
        </p:nvSpPr>
        <p:spPr>
          <a:xfrm>
            <a:off x="838200" y="365125"/>
            <a:ext cx="7841776" cy="917765"/>
          </a:xfrm>
        </p:spPr>
        <p:txBody>
          <a:bodyPr>
            <a:normAutofit fontScale="90000"/>
          </a:bodyPr>
          <a:lstStyle/>
          <a:p>
            <a:r>
              <a:rPr lang="en-IN" dirty="0"/>
              <a:t>Features Derived from Bounding Box Rectangle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91D78-D5E7-23F9-886A-77E28E1929B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𝐸𝑙𝑜𝑛𝑔𝑎𝑡𝑒𝑑𝑛𝑒𝑠𝑠</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𝐿𝑒𝑛𝑔𝑡h</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𝑚𝑎𝑗𝑜𝑟</m:t>
                          </m:r>
                          <m:r>
                            <a:rPr lang="en-IN" b="0" i="1" smtClean="0">
                              <a:latin typeface="Cambria Math" panose="02040503050406030204" pitchFamily="18" charset="0"/>
                            </a:rPr>
                            <m:t> </m:t>
                          </m:r>
                          <m:r>
                            <a:rPr lang="en-IN" b="0" i="1" smtClean="0">
                              <a:latin typeface="Cambria Math" panose="02040503050406030204" pitchFamily="18" charset="0"/>
                            </a:rPr>
                            <m:t>𝑎𝑥𝑖𝑠</m:t>
                          </m:r>
                        </m:num>
                        <m:den>
                          <m:r>
                            <a:rPr lang="en-IN" b="0" i="1" smtClean="0">
                              <a:latin typeface="Cambria Math" panose="02040503050406030204" pitchFamily="18" charset="0"/>
                            </a:rPr>
                            <m:t>𝑃𝑒𝑟𝑖𝑚𝑒𝑡𝑒𝑟</m:t>
                          </m:r>
                        </m:den>
                      </m:f>
                    </m:oMath>
                  </m:oMathPara>
                </a14:m>
                <a:endParaRPr lang="en-IN" dirty="0"/>
              </a:p>
              <a:p>
                <a:pPr marL="0" indent="0">
                  <a:buNone/>
                </a:pPr>
                <a:endParaRPr lang="en-IN" dirty="0"/>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𝐴𝑠𝑝𝑒𝑐𝑡</m:t>
                      </m:r>
                      <m:r>
                        <a:rPr lang="en-IN" b="0" i="1" smtClean="0">
                          <a:latin typeface="Cambria Math" panose="02040503050406030204" pitchFamily="18" charset="0"/>
                        </a:rPr>
                        <m:t> </m:t>
                      </m:r>
                      <m:r>
                        <a:rPr lang="en-IN" b="0" i="1" smtClean="0">
                          <a:latin typeface="Cambria Math" panose="02040503050406030204" pitchFamily="18" charset="0"/>
                        </a:rPr>
                        <m:t>𝑅𝑎𝑡𝑖𝑜</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𝐿𝑒𝑛𝑔𝑡h</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𝑅𝑒𝑔𝑖𝑜𝑛</m:t>
                          </m:r>
                          <m:r>
                            <a:rPr lang="en-IN" b="0" i="1" smtClean="0">
                              <a:latin typeface="Cambria Math" panose="02040503050406030204" pitchFamily="18" charset="0"/>
                            </a:rPr>
                            <m:t> </m:t>
                          </m:r>
                          <m:r>
                            <a:rPr lang="en-IN" b="0" i="1" smtClean="0">
                              <a:latin typeface="Cambria Math" panose="02040503050406030204" pitchFamily="18" charset="0"/>
                            </a:rPr>
                            <m:t>𝐵𝑜𝑢𝑛𝑑𝑖𝑛𝑔</m:t>
                          </m:r>
                          <m:r>
                            <a:rPr lang="en-IN" b="0" i="1" smtClean="0">
                              <a:latin typeface="Cambria Math" panose="02040503050406030204" pitchFamily="18" charset="0"/>
                            </a:rPr>
                            <m:t> </m:t>
                          </m:r>
                          <m:r>
                            <a:rPr lang="en-IN" b="0" i="1" smtClean="0">
                              <a:latin typeface="Cambria Math" panose="02040503050406030204" pitchFamily="18" charset="0"/>
                            </a:rPr>
                            <m:t>𝑅𝑒𝑐𝑡𝑎𝑛𝑔𝑙𝑒</m:t>
                          </m:r>
                        </m:num>
                        <m:den>
                          <m:r>
                            <a:rPr lang="en-IN" b="0" i="1" smtClean="0">
                              <a:latin typeface="Cambria Math" panose="02040503050406030204" pitchFamily="18" charset="0"/>
                            </a:rPr>
                            <m:t>𝑊𝑖𝑑𝑡h</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𝑅𝑒𝑔𝑖𝑜𝑛</m:t>
                          </m:r>
                          <m:r>
                            <a:rPr lang="en-IN" b="0" i="1" smtClean="0">
                              <a:latin typeface="Cambria Math" panose="02040503050406030204" pitchFamily="18" charset="0"/>
                            </a:rPr>
                            <m:t> </m:t>
                          </m:r>
                          <m:r>
                            <a:rPr lang="en-IN" b="0" i="1" smtClean="0">
                              <a:latin typeface="Cambria Math" panose="02040503050406030204" pitchFamily="18" charset="0"/>
                            </a:rPr>
                            <m:t>𝐵𝑜𝑢𝑛𝑑𝑖𝑛𝑔</m:t>
                          </m:r>
                          <m:r>
                            <a:rPr lang="en-IN" b="0" i="1" smtClean="0">
                              <a:latin typeface="Cambria Math" panose="02040503050406030204" pitchFamily="18" charset="0"/>
                            </a:rPr>
                            <m:t> </m:t>
                          </m:r>
                          <m:r>
                            <a:rPr lang="en-IN" b="0" i="1" smtClean="0">
                              <a:latin typeface="Cambria Math" panose="02040503050406030204" pitchFamily="18" charset="0"/>
                            </a:rPr>
                            <m:t>𝑅𝑒𝑐𝑡𝑎𝑛𝑔𝑙𝑒</m:t>
                          </m:r>
                        </m:den>
                      </m:f>
                    </m:oMath>
                  </m:oMathPara>
                </a14:m>
                <a:endParaRPr lang="en-IN" dirty="0"/>
              </a:p>
              <a:p>
                <a:pPr marL="0" indent="0">
                  <a:buNone/>
                </a:pPr>
                <a:endParaRPr lang="en-IN" dirty="0"/>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𝑅𝑒𝑐𝑡𝑎𝑛𝑔𝑢𝑙𝑎𝑟𝑖𝑡𝑦</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𝑅𝑒𝑔𝑖𝑜𝑛</m:t>
                          </m:r>
                          <m:r>
                            <a:rPr lang="en-IN" b="0" i="1" smtClean="0">
                              <a:latin typeface="Cambria Math" panose="02040503050406030204" pitchFamily="18" charset="0"/>
                            </a:rPr>
                            <m:t> </m:t>
                          </m:r>
                          <m:r>
                            <a:rPr lang="en-IN" b="0" i="1" smtClean="0">
                              <a:latin typeface="Cambria Math" panose="02040503050406030204" pitchFamily="18" charset="0"/>
                            </a:rPr>
                            <m:t>𝐴𝑟𝑒𝑎</m:t>
                          </m:r>
                        </m:num>
                        <m:den>
                          <m:r>
                            <a:rPr lang="en-IN" b="0" i="1" smtClean="0">
                              <a:latin typeface="Cambria Math" panose="02040503050406030204" pitchFamily="18" charset="0"/>
                            </a:rPr>
                            <m:t>𝐴𝑟𝑒𝑎</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𝑚𝑖𝑛𝑖𝑚𝑢𝑚</m:t>
                          </m:r>
                          <m:r>
                            <a:rPr lang="en-IN" b="0" i="1" smtClean="0">
                              <a:latin typeface="Cambria Math" panose="02040503050406030204" pitchFamily="18" charset="0"/>
                            </a:rPr>
                            <m:t> </m:t>
                          </m:r>
                          <m:r>
                            <a:rPr lang="en-IN" b="0" i="1" smtClean="0">
                              <a:latin typeface="Cambria Math" panose="02040503050406030204" pitchFamily="18" charset="0"/>
                            </a:rPr>
                            <m:t>𝑏𝑜𝑢𝑛𝑑𝑖𝑛𝑔</m:t>
                          </m:r>
                          <m:r>
                            <a:rPr lang="en-IN" b="0" i="1" smtClean="0">
                              <a:latin typeface="Cambria Math" panose="02040503050406030204" pitchFamily="18" charset="0"/>
                            </a:rPr>
                            <m:t> </m:t>
                          </m:r>
                          <m:r>
                            <a:rPr lang="en-IN" b="0" i="1" smtClean="0">
                              <a:latin typeface="Cambria Math" panose="02040503050406030204" pitchFamily="18" charset="0"/>
                            </a:rPr>
                            <m:t>𝑟𝑒𝑐𝑡𝑎𝑛𝑔𝑙𝑒</m:t>
                          </m:r>
                        </m:den>
                      </m:f>
                    </m:oMath>
                  </m:oMathPara>
                </a14:m>
                <a:endParaRPr lang="en-IN" dirty="0"/>
              </a:p>
            </p:txBody>
          </p:sp>
        </mc:Choice>
        <mc:Fallback xmlns="">
          <p:sp>
            <p:nvSpPr>
              <p:cNvPr id="3" name="Content Placeholder 2">
                <a:extLst>
                  <a:ext uri="{FF2B5EF4-FFF2-40B4-BE49-F238E27FC236}">
                    <a16:creationId xmlns:a16="http://schemas.microsoft.com/office/drawing/2014/main" id="{C0791D78-D5E7-23F9-886A-77E28E1929B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4BEE3B79-5811-A424-5A30-C3DC972ED25D}"/>
              </a:ext>
            </a:extLst>
          </p:cNvPr>
          <p:cNvSpPr/>
          <p:nvPr/>
        </p:nvSpPr>
        <p:spPr>
          <a:xfrm>
            <a:off x="2047164" y="1419366"/>
            <a:ext cx="7841776" cy="9177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F36CC1E-A25F-C75F-E819-81F19C672FCB}"/>
              </a:ext>
            </a:extLst>
          </p:cNvPr>
          <p:cNvSpPr/>
          <p:nvPr/>
        </p:nvSpPr>
        <p:spPr>
          <a:xfrm>
            <a:off x="1555845" y="2473607"/>
            <a:ext cx="9007522" cy="12522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06CE602-7AA3-1F95-EB18-050C030EC1B8}"/>
              </a:ext>
            </a:extLst>
          </p:cNvPr>
          <p:cNvSpPr/>
          <p:nvPr/>
        </p:nvSpPr>
        <p:spPr>
          <a:xfrm>
            <a:off x="1323833" y="3862315"/>
            <a:ext cx="9539785" cy="13784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7322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Local Binary Patterns (LBP) </a:t>
            </a:r>
          </a:p>
        </p:txBody>
      </p:sp>
      <p:sp>
        <p:nvSpPr>
          <p:cNvPr id="3" name="Content Placeholder 2"/>
          <p:cNvSpPr>
            <a:spLocks noGrp="1"/>
          </p:cNvSpPr>
          <p:nvPr>
            <p:ph idx="1"/>
          </p:nvPr>
        </p:nvSpPr>
        <p:spPr/>
        <p:txBody>
          <a:bodyPr>
            <a:normAutofit/>
          </a:bodyPr>
          <a:lstStyle/>
          <a:p>
            <a:pPr algn="just"/>
            <a:r>
              <a:rPr lang="en-US" sz="3600" dirty="0">
                <a:latin typeface="Times New Roman" panose="02020603050405020304" pitchFamily="18" charset="0"/>
                <a:cs typeface="Times New Roman" panose="02020603050405020304" pitchFamily="18" charset="0"/>
              </a:rPr>
              <a:t>Local Binary Patterns (LBP) have emerged as a powerful technique </a:t>
            </a:r>
            <a:r>
              <a:rPr lang="en-US" sz="3600" dirty="0">
                <a:solidFill>
                  <a:srgbClr val="FF0000"/>
                </a:solidFill>
                <a:latin typeface="Times New Roman" panose="02020603050405020304" pitchFamily="18" charset="0"/>
                <a:cs typeface="Times New Roman" panose="02020603050405020304" pitchFamily="18" charset="0"/>
              </a:rPr>
              <a:t>for texture description and feature extraction. </a:t>
            </a:r>
          </a:p>
          <a:p>
            <a:pPr algn="just"/>
            <a:r>
              <a:rPr lang="en-US" sz="3600" dirty="0">
                <a:latin typeface="Times New Roman" panose="02020603050405020304" pitchFamily="18" charset="0"/>
                <a:cs typeface="Times New Roman" panose="02020603050405020304" pitchFamily="18" charset="0"/>
              </a:rPr>
              <a:t>First introduced by </a:t>
            </a:r>
            <a:r>
              <a:rPr lang="en-US" sz="3600" dirty="0" err="1">
                <a:latin typeface="Times New Roman" panose="02020603050405020304" pitchFamily="18" charset="0"/>
                <a:cs typeface="Times New Roman" panose="02020603050405020304" pitchFamily="18" charset="0"/>
              </a:rPr>
              <a:t>Ojala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Pietikäinen</a:t>
            </a:r>
            <a:r>
              <a:rPr lang="en-US" sz="3600" dirty="0">
                <a:latin typeface="Times New Roman" panose="02020603050405020304" pitchFamily="18" charset="0"/>
                <a:cs typeface="Times New Roman" panose="02020603050405020304" pitchFamily="18" charset="0"/>
              </a:rPr>
              <a:t>, and </a:t>
            </a:r>
            <a:r>
              <a:rPr lang="en-US" sz="3600" dirty="0" err="1">
                <a:latin typeface="Times New Roman" panose="02020603050405020304" pitchFamily="18" charset="0"/>
                <a:cs typeface="Times New Roman" panose="02020603050405020304" pitchFamily="18" charset="0"/>
              </a:rPr>
              <a:t>Maenpaa</a:t>
            </a:r>
            <a:r>
              <a:rPr lang="en-US" sz="3600" dirty="0">
                <a:latin typeface="Times New Roman" panose="02020603050405020304" pitchFamily="18" charset="0"/>
                <a:cs typeface="Times New Roman" panose="02020603050405020304" pitchFamily="18" charset="0"/>
              </a:rPr>
              <a:t> in 1994, LBP has found widespread use in various applications such as </a:t>
            </a:r>
            <a:r>
              <a:rPr lang="en-US" sz="3600" dirty="0">
                <a:solidFill>
                  <a:srgbClr val="FF0000"/>
                </a:solidFill>
                <a:latin typeface="Times New Roman" panose="02020603050405020304" pitchFamily="18" charset="0"/>
                <a:cs typeface="Times New Roman" panose="02020603050405020304" pitchFamily="18" charset="0"/>
              </a:rPr>
              <a:t>facial recognition, texture classification, and object detection due to its simplicity and effectiveness.</a:t>
            </a:r>
            <a:endParaRPr lang="en-I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6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latin typeface="Times New Roman" panose="02020603050405020304" pitchFamily="18" charset="0"/>
                <a:cs typeface="Times New Roman" panose="02020603050405020304" pitchFamily="18" charset="0"/>
              </a:rPr>
              <a:t>What are Local Binary Patterns?</a:t>
            </a:r>
            <a:br>
              <a:rPr lang="en-US" sz="4800" b="1" dirty="0">
                <a:latin typeface="Times New Roman" panose="02020603050405020304" pitchFamily="18" charset="0"/>
                <a:cs typeface="Times New Roman" panose="02020603050405020304" pitchFamily="18" charset="0"/>
              </a:rPr>
            </a:br>
            <a:endParaRPr lang="en-IN" sz="4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4000" dirty="0">
                <a:latin typeface="Times New Roman" panose="02020603050405020304" pitchFamily="18" charset="0"/>
                <a:cs typeface="Times New Roman" panose="02020603050405020304" pitchFamily="18" charset="0"/>
              </a:rPr>
              <a:t>LBP is a texture descriptor that characterizes the </a:t>
            </a:r>
            <a:r>
              <a:rPr lang="en-US" sz="4000" dirty="0">
                <a:solidFill>
                  <a:srgbClr val="FF0000"/>
                </a:solidFill>
                <a:latin typeface="Times New Roman" panose="02020603050405020304" pitchFamily="18" charset="0"/>
                <a:cs typeface="Times New Roman" panose="02020603050405020304" pitchFamily="18" charset="0"/>
              </a:rPr>
              <a:t>local structure and appearance of an image</a:t>
            </a:r>
            <a:r>
              <a:rPr lang="en-US" sz="4000" dirty="0">
                <a:latin typeface="Times New Roman" panose="02020603050405020304" pitchFamily="18" charset="0"/>
                <a:cs typeface="Times New Roman" panose="02020603050405020304" pitchFamily="18" charset="0"/>
              </a:rPr>
              <a:t>. It operates by analyzing the relationship between a pixel and its neighboring pixels within a defined neighborhood. This process enables the encoding of texture information by comparing pixel intensities.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7434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206375"/>
            <a:ext cx="10515600" cy="1325563"/>
          </a:xfrm>
        </p:spPr>
        <p:txBody>
          <a:bodyPr/>
          <a:lstStyle/>
          <a:p>
            <a:r>
              <a:rPr lang="en-US" b="1" dirty="0">
                <a:latin typeface="Times New Roman" panose="02020603050405020304" pitchFamily="18" charset="0"/>
                <a:cs typeface="Times New Roman" panose="02020603050405020304" pitchFamily="18" charset="0"/>
              </a:rPr>
              <a:t>What are Local Binary Patterns?-Cont.</a:t>
            </a:r>
            <a:endParaRPr lang="en-IN" dirty="0"/>
          </a:p>
        </p:txBody>
      </p:sp>
      <p:sp>
        <p:nvSpPr>
          <p:cNvPr id="3" name="Content Placeholder 2"/>
          <p:cNvSpPr>
            <a:spLocks noGrp="1"/>
          </p:cNvSpPr>
          <p:nvPr>
            <p:ph idx="1"/>
          </p:nvPr>
        </p:nvSpPr>
        <p:spPr>
          <a:xfrm>
            <a:off x="769620" y="1119188"/>
            <a:ext cx="10515600" cy="4351338"/>
          </a:xfrm>
        </p:spPr>
        <p:txBody>
          <a:bodyPr>
            <a:noAutofit/>
          </a:bodyPr>
          <a:lstStyle/>
          <a:p>
            <a:pPr algn="just"/>
            <a:r>
              <a:rPr lang="en-US" sz="3200" dirty="0">
                <a:latin typeface="Times New Roman" panose="02020603050405020304" pitchFamily="18" charset="0"/>
                <a:cs typeface="Times New Roman" panose="02020603050405020304" pitchFamily="18" charset="0"/>
              </a:rPr>
              <a:t>The fundamental idea behind LBP revolves </a:t>
            </a:r>
            <a:r>
              <a:rPr lang="en-US" sz="3200" dirty="0">
                <a:solidFill>
                  <a:srgbClr val="FF0000"/>
                </a:solidFill>
                <a:latin typeface="Times New Roman" panose="02020603050405020304" pitchFamily="18" charset="0"/>
                <a:cs typeface="Times New Roman" panose="02020603050405020304" pitchFamily="18" charset="0"/>
              </a:rPr>
              <a:t>around thresholding.</a:t>
            </a:r>
            <a:r>
              <a:rPr lang="en-US" sz="3200" dirty="0">
                <a:latin typeface="Times New Roman" panose="02020603050405020304" pitchFamily="18" charset="0"/>
                <a:cs typeface="Times New Roman" panose="02020603050405020304" pitchFamily="18" charset="0"/>
              </a:rPr>
              <a:t> To compute the LBP value of a pixel, a threshold is applied to the intensity values of its surrounding pixels.</a:t>
            </a:r>
          </a:p>
          <a:p>
            <a:pPr algn="just"/>
            <a:r>
              <a:rPr lang="en-US" sz="3200" dirty="0">
                <a:latin typeface="Times New Roman" panose="02020603050405020304" pitchFamily="18" charset="0"/>
                <a:cs typeface="Times New Roman" panose="02020603050405020304" pitchFamily="18" charset="0"/>
              </a:rPr>
              <a:t> The resulting binary pattern is constructed </a:t>
            </a:r>
            <a:r>
              <a:rPr lang="en-US" sz="3200" dirty="0">
                <a:solidFill>
                  <a:srgbClr val="FF0000"/>
                </a:solidFill>
                <a:latin typeface="Times New Roman" panose="02020603050405020304" pitchFamily="18" charset="0"/>
                <a:cs typeface="Times New Roman" panose="02020603050405020304" pitchFamily="18" charset="0"/>
              </a:rPr>
              <a:t>by comparing the intensity of each neighbor with the center pixel.</a:t>
            </a:r>
            <a:r>
              <a:rPr lang="en-US" sz="3200" dirty="0">
                <a:latin typeface="Times New Roman" panose="02020603050405020304" pitchFamily="18" charset="0"/>
                <a:cs typeface="Times New Roman" panose="02020603050405020304" pitchFamily="18" charset="0"/>
              </a:rPr>
              <a:t> If the neighbor's intensity is greater than or equal to that of the center pixel, it is assigned a value of 1; otherwise, it receives a value of 0. </a:t>
            </a:r>
          </a:p>
          <a:p>
            <a:pPr algn="just"/>
            <a:r>
              <a:rPr lang="en-US" sz="3200" dirty="0">
                <a:latin typeface="Times New Roman" panose="02020603050405020304" pitchFamily="18" charset="0"/>
                <a:cs typeface="Times New Roman" panose="02020603050405020304" pitchFamily="18" charset="0"/>
              </a:rPr>
              <a:t>This sequence of binary values is then converted to a decimal number, creating the LBP code for that pixel.</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955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LBP Work Process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pPr algn="just"/>
            <a:r>
              <a:rPr lang="en-US" sz="3200" b="1" dirty="0">
                <a:latin typeface="Times New Roman" panose="02020603050405020304" pitchFamily="18" charset="0"/>
                <a:cs typeface="Times New Roman" panose="02020603050405020304" pitchFamily="18" charset="0"/>
              </a:rPr>
              <a:t>Selecting a Neighborhood:</a:t>
            </a:r>
            <a:r>
              <a:rPr lang="en-US" sz="3200" dirty="0">
                <a:latin typeface="Times New Roman" panose="02020603050405020304" pitchFamily="18" charset="0"/>
                <a:cs typeface="Times New Roman" panose="02020603050405020304" pitchFamily="18" charset="0"/>
              </a:rPr>
              <a:t> A key aspect of LBP is the choice of </a:t>
            </a:r>
            <a:r>
              <a:rPr lang="en-US" sz="3200" dirty="0">
                <a:solidFill>
                  <a:srgbClr val="FF0000"/>
                </a:solidFill>
                <a:latin typeface="Times New Roman" panose="02020603050405020304" pitchFamily="18" charset="0"/>
                <a:cs typeface="Times New Roman" panose="02020603050405020304" pitchFamily="18" charset="0"/>
              </a:rPr>
              <a:t>neighborhood for each pixel</a:t>
            </a:r>
            <a:r>
              <a:rPr lang="en-US" sz="3200" dirty="0">
                <a:latin typeface="Times New Roman" panose="02020603050405020304" pitchFamily="18" charset="0"/>
                <a:cs typeface="Times New Roman" panose="02020603050405020304" pitchFamily="18" charset="0"/>
              </a:rPr>
              <a:t>. Typically, a square neighborhood of a certain radius is considered, encompassing a set of neighboring pixels around the central pixel.</a:t>
            </a:r>
          </a:p>
          <a:p>
            <a:pPr algn="just" fontAlgn="auto"/>
            <a:r>
              <a:rPr lang="en-US" sz="3200" b="1" dirty="0">
                <a:latin typeface="Times New Roman" panose="02020603050405020304" pitchFamily="18" charset="0"/>
                <a:cs typeface="Times New Roman" panose="02020603050405020304" pitchFamily="18" charset="0"/>
              </a:rPr>
              <a:t>Thresholding and Binary Comparison:</a:t>
            </a:r>
            <a:r>
              <a:rPr lang="en-US" sz="3200" dirty="0">
                <a:latin typeface="Times New Roman" panose="02020603050405020304" pitchFamily="18" charset="0"/>
                <a:cs typeface="Times New Roman" panose="02020603050405020304" pitchFamily="18" charset="0"/>
              </a:rPr>
              <a:t> Once the neighborhood is defined, the LBP operator computes the binary pattern. </a:t>
            </a:r>
            <a:r>
              <a:rPr lang="en-US" sz="3200" dirty="0">
                <a:solidFill>
                  <a:srgbClr val="FF0000"/>
                </a:solidFill>
                <a:latin typeface="Times New Roman" panose="02020603050405020304" pitchFamily="18" charset="0"/>
                <a:cs typeface="Times New Roman" panose="02020603050405020304" pitchFamily="18" charset="0"/>
              </a:rPr>
              <a:t>It compares the grayscale intensity of the center pixel with that of its neighbors</a:t>
            </a:r>
            <a:r>
              <a:rPr lang="en-US" sz="3200" dirty="0">
                <a:latin typeface="Times New Roman" panose="02020603050405020304" pitchFamily="18" charset="0"/>
                <a:cs typeface="Times New Roman" panose="02020603050405020304" pitchFamily="18" charset="0"/>
              </a:rPr>
              <a:t>, setting the bit to 1 if the neighbor's intensity is greater than or equal to the center pixel's intensity; otherwise, it assigns a 0.</a:t>
            </a:r>
          </a:p>
          <a:p>
            <a:pPr algn="just"/>
            <a:r>
              <a:rPr lang="en-US" sz="3200" b="1" dirty="0">
                <a:latin typeface="Times New Roman" panose="02020603050405020304" pitchFamily="18" charset="0"/>
                <a:cs typeface="Times New Roman" panose="02020603050405020304" pitchFamily="18" charset="0"/>
              </a:rPr>
              <a:t>Building the LBP Code:</a:t>
            </a:r>
            <a:r>
              <a:rPr lang="en-US" sz="3200" dirty="0">
                <a:latin typeface="Times New Roman" panose="02020603050405020304" pitchFamily="18" charset="0"/>
                <a:cs typeface="Times New Roman" panose="02020603050405020304" pitchFamily="18" charset="0"/>
              </a:rPr>
              <a:t> After performing the comparisons for all the neighbors, the resulting binary sequence is assembled clockwise or counterclockwise </a:t>
            </a:r>
            <a:r>
              <a:rPr lang="en-US" sz="3200" dirty="0">
                <a:solidFill>
                  <a:srgbClr val="FF0000"/>
                </a:solidFill>
                <a:latin typeface="Times New Roman" panose="02020603050405020304" pitchFamily="18" charset="0"/>
                <a:cs typeface="Times New Roman" panose="02020603050405020304" pitchFamily="18" charset="0"/>
              </a:rPr>
              <a:t>to form the LBP code.</a:t>
            </a:r>
          </a:p>
          <a:p>
            <a:pPr algn="just"/>
            <a:r>
              <a:rPr lang="en-US" sz="3200" b="1" dirty="0">
                <a:latin typeface="Times New Roman" panose="02020603050405020304" pitchFamily="18" charset="0"/>
                <a:cs typeface="Times New Roman" panose="02020603050405020304" pitchFamily="18" charset="0"/>
              </a:rPr>
              <a:t>Histogram Generation:</a:t>
            </a:r>
            <a:r>
              <a:rPr lang="en-US" sz="3200" dirty="0">
                <a:latin typeface="Times New Roman" panose="02020603050405020304" pitchFamily="18" charset="0"/>
                <a:cs typeface="Times New Roman" panose="02020603050405020304" pitchFamily="18" charset="0"/>
              </a:rPr>
              <a:t> The LBP codes are then used to construct a histogram, where the frequency of occurrence of different LBP patterns within the image is recorded. This histogram serves as a feature vector representing the texture characteristics of the image.</a:t>
            </a:r>
          </a:p>
          <a:p>
            <a:pPr algn="just"/>
            <a:endParaRPr lang="en-US" sz="3200" dirty="0">
              <a:latin typeface="Times New Roman" panose="02020603050405020304" pitchFamily="18" charset="0"/>
              <a:cs typeface="Times New Roman" panose="02020603050405020304" pitchFamily="18" charset="0"/>
            </a:endParaRPr>
          </a:p>
          <a:p>
            <a:pPr algn="just" fontAlgn="auto"/>
            <a:endParaRPr lang="en-US" sz="3200" dirty="0">
              <a:latin typeface="Times New Roman" panose="02020603050405020304" pitchFamily="18" charset="0"/>
              <a:cs typeface="Times New Roman" panose="02020603050405020304" pitchFamily="18" charset="0"/>
            </a:endParaRPr>
          </a:p>
          <a:p>
            <a:pPr algn="just"/>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92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3515"/>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Algorithm to Calculate Local Binary Pattern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305" y="1142048"/>
            <a:ext cx="11775233" cy="5342728"/>
          </a:xfrm>
        </p:spPr>
        <p:txBody>
          <a:bodyPr>
            <a:noAutofit/>
          </a:bodyPr>
          <a:lstStyle/>
          <a:p>
            <a:pPr algn="just"/>
            <a:r>
              <a:rPr lang="en-US" dirty="0">
                <a:latin typeface="Times New Roman" panose="02020603050405020304" pitchFamily="18" charset="0"/>
                <a:cs typeface="Times New Roman" panose="02020603050405020304" pitchFamily="18" charset="0"/>
              </a:rPr>
              <a:t>Steps:</a:t>
            </a:r>
          </a:p>
          <a:p>
            <a:pPr marL="0" indent="0" algn="just">
              <a:buNone/>
            </a:pPr>
            <a:r>
              <a:rPr lang="en-US" dirty="0">
                <a:latin typeface="Times New Roman" panose="02020603050405020304" pitchFamily="18" charset="0"/>
                <a:cs typeface="Times New Roman" panose="02020603050405020304" pitchFamily="18" charset="0"/>
              </a:rPr>
              <a:t>1- Divide the examined window into cells (e.g. 16x16 pixels for each cell).</a:t>
            </a:r>
          </a:p>
          <a:p>
            <a:pPr marL="0" indent="0" algn="just">
              <a:buNone/>
            </a:pPr>
            <a:r>
              <a:rPr lang="en-US" dirty="0">
                <a:latin typeface="Times New Roman" panose="02020603050405020304" pitchFamily="18" charset="0"/>
                <a:cs typeface="Times New Roman" panose="02020603050405020304" pitchFamily="18" charset="0"/>
              </a:rPr>
              <a:t>2- For each pixel in a cell, compare the pixel to each of its 8 neighbors (on its left-top, left-middle, left-bottom, right-top, etc.). Follow the pixels along a circle, i.e. clockwise or counter-clockwise.</a:t>
            </a:r>
          </a:p>
          <a:p>
            <a:pPr marL="0" indent="0" algn="just">
              <a:buNone/>
            </a:pPr>
            <a:r>
              <a:rPr lang="en-US" dirty="0">
                <a:latin typeface="Times New Roman" panose="02020603050405020304" pitchFamily="18" charset="0"/>
                <a:cs typeface="Times New Roman" panose="02020603050405020304" pitchFamily="18" charset="0"/>
              </a:rPr>
              <a:t>3- Where the center pixel's value is greater than the neighbor's value, write "1". Otherwise, write "0". This gives an 8-digit binary number (which is usually converted to decimal for convenience).</a:t>
            </a:r>
          </a:p>
          <a:p>
            <a:pPr marL="0" indent="0" algn="just">
              <a:buNone/>
            </a:pPr>
            <a:r>
              <a:rPr lang="en-US" dirty="0">
                <a:latin typeface="Times New Roman" panose="02020603050405020304" pitchFamily="18" charset="0"/>
                <a:cs typeface="Times New Roman" panose="02020603050405020304" pitchFamily="18" charset="0"/>
              </a:rPr>
              <a:t>4- Compute the histogram, over the cell, of the frequency of each "number" occurring (</a:t>
            </a:r>
            <a:r>
              <a:rPr lang="en-US" dirty="0" err="1">
                <a:latin typeface="Times New Roman" panose="02020603050405020304" pitchFamily="18" charset="0"/>
                <a:cs typeface="Times New Roman" panose="02020603050405020304" pitchFamily="18" charset="0"/>
              </a:rPr>
              <a:t>i.e.,each</a:t>
            </a:r>
            <a:r>
              <a:rPr lang="en-US" dirty="0">
                <a:latin typeface="Times New Roman" panose="02020603050405020304" pitchFamily="18" charset="0"/>
                <a:cs typeface="Times New Roman" panose="02020603050405020304" pitchFamily="18" charset="0"/>
              </a:rPr>
              <a:t> combination of which pixels are smaller and which are greater than the center)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75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240" y="557688"/>
            <a:ext cx="10515600" cy="5742623"/>
          </a:xfrm>
        </p:spPr>
        <p:txBody>
          <a:bodyPr/>
          <a:lstStyle/>
          <a:p>
            <a:pPr marL="0" indent="0" algn="just">
              <a:buNone/>
            </a:pPr>
            <a:r>
              <a:rPr lang="en-US" dirty="0">
                <a:latin typeface="Times New Roman" panose="02020603050405020304" pitchFamily="18" charset="0"/>
                <a:cs typeface="Times New Roman" panose="02020603050405020304" pitchFamily="18" charset="0"/>
              </a:rPr>
              <a:t>5-Optionally normalize the histogram.</a:t>
            </a:r>
          </a:p>
          <a:p>
            <a:pPr marL="0" indent="0" algn="just">
              <a:buNone/>
            </a:pPr>
            <a:r>
              <a:rPr lang="en-US" dirty="0">
                <a:latin typeface="Times New Roman" panose="02020603050405020304" pitchFamily="18" charset="0"/>
                <a:cs typeface="Times New Roman" panose="02020603050405020304" pitchFamily="18" charset="0"/>
              </a:rPr>
              <a:t>6- Concatenate (normalized) histograms of all cells. This gives the feature vector for the window.</a:t>
            </a:r>
          </a:p>
          <a:p>
            <a:pPr algn="just"/>
            <a:r>
              <a:rPr lang="en-US" dirty="0">
                <a:latin typeface="Times New Roman" panose="02020603050405020304" pitchFamily="18" charset="0"/>
                <a:cs typeface="Times New Roman" panose="02020603050405020304" pitchFamily="18" charset="0"/>
              </a:rPr>
              <a:t>Formula/Expression:</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65760" y="2686050"/>
            <a:ext cx="11430000" cy="3897630"/>
          </a:xfrm>
          <a:prstGeom prst="rect">
            <a:avLst/>
          </a:prstGeom>
        </p:spPr>
      </p:pic>
    </p:spTree>
    <p:extLst>
      <p:ext uri="{BB962C8B-B14F-4D97-AF65-F5344CB8AC3E}">
        <p14:creationId xmlns:p14="http://schemas.microsoft.com/office/powerpoint/2010/main" val="2138183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Applications of LBP</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2339" y="1043378"/>
            <a:ext cx="10515600" cy="4771244"/>
          </a:xfrm>
        </p:spPr>
        <p:txBody>
          <a:bodyPr>
            <a:normAutofit fontScale="77500" lnSpcReduction="20000"/>
          </a:bodyPr>
          <a:lstStyle/>
          <a:p>
            <a:pPr marL="0" indent="0" algn="just" fontAlgn="auto">
              <a:buNone/>
            </a:pPr>
            <a:r>
              <a:rPr lang="en-US" sz="3600" dirty="0">
                <a:latin typeface="Times New Roman" panose="02020603050405020304" pitchFamily="18" charset="0"/>
                <a:cs typeface="Times New Roman" panose="02020603050405020304" pitchFamily="18" charset="0"/>
              </a:rPr>
              <a:t>LBP has showcased its versatility in various image analysis tasks:</a:t>
            </a:r>
          </a:p>
          <a:p>
            <a:pPr marL="0" indent="0" algn="just" fontAlgn="auto">
              <a:buNone/>
            </a:pPr>
            <a:endParaRPr lang="en-US" sz="3600" dirty="0">
              <a:latin typeface="Times New Roman" panose="02020603050405020304" pitchFamily="18" charset="0"/>
              <a:cs typeface="Times New Roman" panose="02020603050405020304" pitchFamily="18" charset="0"/>
            </a:endParaRPr>
          </a:p>
          <a:p>
            <a:pPr algn="just" fontAlgn="auto"/>
            <a:r>
              <a:rPr lang="en-US" sz="3600" b="1" dirty="0">
                <a:effectLst/>
                <a:latin typeface="Times New Roman" panose="02020603050405020304" pitchFamily="18" charset="0"/>
                <a:cs typeface="Times New Roman" panose="02020603050405020304" pitchFamily="18" charset="0"/>
              </a:rPr>
              <a:t>Texture Classification:</a:t>
            </a:r>
            <a:r>
              <a:rPr lang="en-US" sz="3600" dirty="0">
                <a:effectLst/>
                <a:latin typeface="Times New Roman" panose="02020603050405020304" pitchFamily="18" charset="0"/>
                <a:cs typeface="Times New Roman" panose="02020603050405020304" pitchFamily="18" charset="0"/>
              </a:rPr>
              <a:t> LBP has been particularly effective in classifying textures in images. Its ability to capture local texture patterns makes it well-suited for tasks like distinguishing between different surface textures in materials.</a:t>
            </a:r>
          </a:p>
          <a:p>
            <a:pPr algn="just"/>
            <a:r>
              <a:rPr lang="en-US" sz="3600" b="1" dirty="0">
                <a:latin typeface="Times New Roman" panose="02020603050405020304" pitchFamily="18" charset="0"/>
                <a:cs typeface="Times New Roman" panose="02020603050405020304" pitchFamily="18" charset="0"/>
              </a:rPr>
              <a:t>Facial Recognition:</a:t>
            </a:r>
            <a:r>
              <a:rPr lang="en-US" sz="3600" dirty="0">
                <a:latin typeface="Times New Roman" panose="02020603050405020304" pitchFamily="18" charset="0"/>
                <a:cs typeface="Times New Roman" panose="02020603050405020304" pitchFamily="18" charset="0"/>
              </a:rPr>
              <a:t> LBP has been widely used in facial recognition systems due to its robustness against illumination changes and facial expressions. By extracting discriminative features from facial images, LBP contributes significantly to accurate face recognition.</a:t>
            </a:r>
          </a:p>
          <a:p>
            <a:pPr algn="just"/>
            <a:r>
              <a:rPr lang="en-US" sz="3600" b="1" dirty="0">
                <a:latin typeface="Times New Roman" panose="02020603050405020304" pitchFamily="18" charset="0"/>
                <a:cs typeface="Times New Roman" panose="02020603050405020304" pitchFamily="18" charset="0"/>
              </a:rPr>
              <a:t>Object Detection:</a:t>
            </a:r>
            <a:r>
              <a:rPr lang="en-US" sz="3600" dirty="0">
                <a:latin typeface="Times New Roman" panose="02020603050405020304" pitchFamily="18" charset="0"/>
                <a:cs typeface="Times New Roman" panose="02020603050405020304" pitchFamily="18" charset="0"/>
              </a:rPr>
              <a:t> In combination with other techniques, LBP aids in object detection by extracting texture features that contribute to identifying objects within images.</a:t>
            </a:r>
          </a:p>
          <a:p>
            <a:pPr algn="just"/>
            <a:endParaRPr lang="en-US" sz="3600" dirty="0">
              <a:latin typeface="Times New Roman" panose="02020603050405020304" pitchFamily="18" charset="0"/>
              <a:cs typeface="Times New Roman" panose="02020603050405020304" pitchFamily="18" charset="0"/>
            </a:endParaRPr>
          </a:p>
          <a:p>
            <a:pPr algn="just" fontAlgn="auto"/>
            <a:endParaRPr lang="en-US" sz="3600" dirty="0">
              <a:effectLst/>
              <a:latin typeface="Times New Roman" panose="02020603050405020304" pitchFamily="18" charset="0"/>
              <a:cs typeface="Times New Roman" panose="02020603050405020304" pitchFamily="18" charset="0"/>
            </a:endParaRPr>
          </a:p>
          <a:p>
            <a:pPr algn="just"/>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57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IN" b="1" dirty="0">
                <a:latin typeface="Times New Roman" panose="02020603050405020304" pitchFamily="18" charset="0"/>
                <a:cs typeface="Times New Roman" panose="02020603050405020304" pitchFamily="18" charset="0"/>
              </a:rPr>
              <a:t>Challenges and Advancements</a:t>
            </a:r>
          </a:p>
        </p:txBody>
      </p:sp>
      <p:sp>
        <p:nvSpPr>
          <p:cNvPr id="3" name="Content Placeholder 2"/>
          <p:cNvSpPr>
            <a:spLocks noGrp="1"/>
          </p:cNvSpPr>
          <p:nvPr>
            <p:ph idx="1"/>
          </p:nvPr>
        </p:nvSpPr>
        <p:spPr/>
        <p:txBody>
          <a:bodyPr>
            <a:normAutofit/>
          </a:bodyPr>
          <a:lstStyle/>
          <a:p>
            <a:pPr algn="just"/>
            <a:r>
              <a:rPr lang="en-US" sz="3200" dirty="0">
                <a:latin typeface="Times New Roman" panose="02020603050405020304" pitchFamily="18" charset="0"/>
                <a:cs typeface="Times New Roman" panose="02020603050405020304" pitchFamily="18" charset="0"/>
              </a:rPr>
              <a:t>While LBP presents several advantages, including computational simplicity and robustness, it also faces certain limitations. One of the main challenges lies </a:t>
            </a:r>
            <a:r>
              <a:rPr lang="en-US" sz="3200" dirty="0">
                <a:solidFill>
                  <a:srgbClr val="FF0000"/>
                </a:solidFill>
                <a:latin typeface="Times New Roman" panose="02020603050405020304" pitchFamily="18" charset="0"/>
                <a:cs typeface="Times New Roman" panose="02020603050405020304" pitchFamily="18" charset="0"/>
              </a:rPr>
              <a:t>in its sensitivity to noise and variations in illumination.</a:t>
            </a:r>
          </a:p>
          <a:p>
            <a:pPr algn="just"/>
            <a:r>
              <a:rPr lang="en-US" sz="3200" dirty="0">
                <a:latin typeface="Times New Roman" panose="02020603050405020304" pitchFamily="18" charset="0"/>
                <a:cs typeface="Times New Roman" panose="02020603050405020304" pitchFamily="18" charset="0"/>
              </a:rPr>
              <a:t>To address these challenges, researchers have proposed various improvements and extensions to the basic LBP algorithm. These include uniform patterns, rotation-invariant LBP, and the </a:t>
            </a:r>
            <a:r>
              <a:rPr lang="en-US" sz="3200" dirty="0">
                <a:solidFill>
                  <a:srgbClr val="FF0000"/>
                </a:solidFill>
                <a:latin typeface="Times New Roman" panose="02020603050405020304" pitchFamily="18" charset="0"/>
                <a:cs typeface="Times New Roman" panose="02020603050405020304" pitchFamily="18" charset="0"/>
              </a:rPr>
              <a:t>use of different neighborhood structures to enhance its robustness and discriminative power.</a:t>
            </a:r>
            <a:endParaRPr lang="en-IN"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61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9269" y="2780968"/>
            <a:ext cx="10515600" cy="4351338"/>
          </a:xfrm>
        </p:spPr>
        <p:txBody>
          <a:bodyPr>
            <a:normAutofit/>
          </a:bodyPr>
          <a:lstStyle/>
          <a:p>
            <a:pPr marL="0" indent="0" algn="ctr">
              <a:buNone/>
            </a:pPr>
            <a:r>
              <a:rPr lang="en-US" sz="5400" b="1" dirty="0">
                <a:latin typeface="Times New Roman" panose="02020603050405020304" pitchFamily="18" charset="0"/>
                <a:cs typeface="Times New Roman" panose="02020603050405020304" pitchFamily="18" charset="0"/>
              </a:rPr>
              <a:t>GREY LEVEL OCCURRENCE MATRIX (GLCM)</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377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406F-7E9F-4316-646A-29DD97DA7F6B}"/>
              </a:ext>
            </a:extLst>
          </p:cNvPr>
          <p:cNvSpPr>
            <a:spLocks noGrp="1"/>
          </p:cNvSpPr>
          <p:nvPr>
            <p:ph type="title"/>
          </p:nvPr>
        </p:nvSpPr>
        <p:spPr/>
        <p:txBody>
          <a:bodyPr/>
          <a:lstStyle/>
          <a:p>
            <a:r>
              <a:rPr lang="en-IN" dirty="0"/>
              <a:t>ROI Selection methods</a:t>
            </a:r>
          </a:p>
        </p:txBody>
      </p:sp>
      <p:sp>
        <p:nvSpPr>
          <p:cNvPr id="3" name="Content Placeholder 2">
            <a:extLst>
              <a:ext uri="{FF2B5EF4-FFF2-40B4-BE49-F238E27FC236}">
                <a16:creationId xmlns:a16="http://schemas.microsoft.com/office/drawing/2014/main" id="{EBD9C08D-6C99-E5EA-2D80-5400A77DDAD3}"/>
              </a:ext>
            </a:extLst>
          </p:cNvPr>
          <p:cNvSpPr>
            <a:spLocks noGrp="1"/>
          </p:cNvSpPr>
          <p:nvPr>
            <p:ph idx="1"/>
          </p:nvPr>
        </p:nvSpPr>
        <p:spPr/>
        <p:txBody>
          <a:bodyPr/>
          <a:lstStyle/>
          <a:p>
            <a:r>
              <a:rPr lang="en-IN" dirty="0">
                <a:latin typeface="Cambria" panose="02040503050406030204" pitchFamily="18" charset="0"/>
                <a:ea typeface="Cambria" panose="02040503050406030204" pitchFamily="18" charset="0"/>
              </a:rPr>
              <a:t>Manual Selection</a:t>
            </a:r>
          </a:p>
          <a:p>
            <a:r>
              <a:rPr lang="en-IN" dirty="0">
                <a:latin typeface="Cambria" panose="02040503050406030204" pitchFamily="18" charset="0"/>
                <a:ea typeface="Cambria" panose="02040503050406030204" pitchFamily="18" charset="0"/>
              </a:rPr>
              <a:t>Automatic Detection</a:t>
            </a:r>
          </a:p>
          <a:p>
            <a:r>
              <a:rPr lang="en-IN" dirty="0">
                <a:latin typeface="Cambria" panose="02040503050406030204" pitchFamily="18" charset="0"/>
                <a:ea typeface="Cambria" panose="02040503050406030204" pitchFamily="18" charset="0"/>
              </a:rPr>
              <a:t>Feature-Based Selection</a:t>
            </a:r>
          </a:p>
          <a:p>
            <a:r>
              <a:rPr lang="en-IN" dirty="0">
                <a:latin typeface="Cambria" panose="02040503050406030204" pitchFamily="18" charset="0"/>
                <a:ea typeface="Cambria" panose="02040503050406030204" pitchFamily="18" charset="0"/>
              </a:rPr>
              <a:t>ROI Tracking</a:t>
            </a:r>
          </a:p>
        </p:txBody>
      </p:sp>
      <p:pic>
        <p:nvPicPr>
          <p:cNvPr id="5" name="Picture 4">
            <a:extLst>
              <a:ext uri="{FF2B5EF4-FFF2-40B4-BE49-F238E27FC236}">
                <a16:creationId xmlns:a16="http://schemas.microsoft.com/office/drawing/2014/main" id="{40880D65-BD69-F0F3-1304-D4D8B592408A}"/>
              </a:ext>
            </a:extLst>
          </p:cNvPr>
          <p:cNvPicPr>
            <a:picLocks noChangeAspect="1"/>
          </p:cNvPicPr>
          <p:nvPr/>
        </p:nvPicPr>
        <p:blipFill>
          <a:blip r:embed="rId2"/>
          <a:stretch>
            <a:fillRect/>
          </a:stretch>
        </p:blipFill>
        <p:spPr>
          <a:xfrm>
            <a:off x="3657600" y="3094985"/>
            <a:ext cx="7696200" cy="3095625"/>
          </a:xfrm>
          <a:prstGeom prst="rect">
            <a:avLst/>
          </a:prstGeom>
        </p:spPr>
      </p:pic>
    </p:spTree>
    <p:extLst>
      <p:ext uri="{BB962C8B-B14F-4D97-AF65-F5344CB8AC3E}">
        <p14:creationId xmlns:p14="http://schemas.microsoft.com/office/powerpoint/2010/main" val="1928954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6358" y="1605104"/>
            <a:ext cx="9698860" cy="3212556"/>
          </a:xfrm>
          <a:prstGeom prst="rect">
            <a:avLst/>
          </a:prstGeom>
        </p:spPr>
      </p:pic>
    </p:spTree>
    <p:extLst>
      <p:ext uri="{BB962C8B-B14F-4D97-AF65-F5344CB8AC3E}">
        <p14:creationId xmlns:p14="http://schemas.microsoft.com/office/powerpoint/2010/main" val="2470002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73457" y="481775"/>
            <a:ext cx="10167582" cy="5737846"/>
          </a:xfrm>
          <a:prstGeom prst="rect">
            <a:avLst/>
          </a:prstGeom>
        </p:spPr>
      </p:pic>
    </p:spTree>
    <p:extLst>
      <p:ext uri="{BB962C8B-B14F-4D97-AF65-F5344CB8AC3E}">
        <p14:creationId xmlns:p14="http://schemas.microsoft.com/office/powerpoint/2010/main" val="3775182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0435" y="491815"/>
            <a:ext cx="9262161" cy="6059109"/>
          </a:xfrm>
          <a:prstGeom prst="rect">
            <a:avLst/>
          </a:prstGeom>
        </p:spPr>
      </p:pic>
    </p:spTree>
    <p:extLst>
      <p:ext uri="{BB962C8B-B14F-4D97-AF65-F5344CB8AC3E}">
        <p14:creationId xmlns:p14="http://schemas.microsoft.com/office/powerpoint/2010/main" val="2411025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30560" y="592126"/>
            <a:ext cx="9733058" cy="5679334"/>
          </a:xfrm>
          <a:prstGeom prst="rect">
            <a:avLst/>
          </a:prstGeom>
        </p:spPr>
      </p:pic>
    </p:spTree>
    <p:extLst>
      <p:ext uri="{BB962C8B-B14F-4D97-AF65-F5344CB8AC3E}">
        <p14:creationId xmlns:p14="http://schemas.microsoft.com/office/powerpoint/2010/main" val="2911660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7151" y="517844"/>
            <a:ext cx="8070305" cy="5916646"/>
          </a:xfrm>
          <a:prstGeom prst="rect">
            <a:avLst/>
          </a:prstGeom>
        </p:spPr>
      </p:pic>
    </p:spTree>
    <p:extLst>
      <p:ext uri="{BB962C8B-B14F-4D97-AF65-F5344CB8AC3E}">
        <p14:creationId xmlns:p14="http://schemas.microsoft.com/office/powerpoint/2010/main" val="2487090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5152" y="529916"/>
            <a:ext cx="9624770" cy="5802645"/>
          </a:xfrm>
          <a:prstGeom prst="rect">
            <a:avLst/>
          </a:prstGeom>
        </p:spPr>
      </p:pic>
    </p:spTree>
    <p:extLst>
      <p:ext uri="{BB962C8B-B14F-4D97-AF65-F5344CB8AC3E}">
        <p14:creationId xmlns:p14="http://schemas.microsoft.com/office/powerpoint/2010/main" val="2802095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3935" y="324218"/>
            <a:ext cx="9670692" cy="6063069"/>
          </a:xfrm>
          <a:prstGeom prst="rect">
            <a:avLst/>
          </a:prstGeom>
        </p:spPr>
      </p:pic>
    </p:spTree>
    <p:extLst>
      <p:ext uri="{BB962C8B-B14F-4D97-AF65-F5344CB8AC3E}">
        <p14:creationId xmlns:p14="http://schemas.microsoft.com/office/powerpoint/2010/main" val="3351491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52662" y="944052"/>
            <a:ext cx="10559893" cy="4091972"/>
          </a:xfrm>
          <a:prstGeom prst="rect">
            <a:avLst/>
          </a:prstGeom>
        </p:spPr>
      </p:pic>
    </p:spTree>
    <p:extLst>
      <p:ext uri="{BB962C8B-B14F-4D97-AF65-F5344CB8AC3E}">
        <p14:creationId xmlns:p14="http://schemas.microsoft.com/office/powerpoint/2010/main" val="76821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897" y="789863"/>
            <a:ext cx="9324975" cy="54198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6800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7790" y="512798"/>
            <a:ext cx="10108657" cy="6038128"/>
          </a:xfrm>
          <a:prstGeom prst="rect">
            <a:avLst/>
          </a:prstGeom>
        </p:spPr>
      </p:pic>
    </p:spTree>
    <p:extLst>
      <p:ext uri="{BB962C8B-B14F-4D97-AF65-F5344CB8AC3E}">
        <p14:creationId xmlns:p14="http://schemas.microsoft.com/office/powerpoint/2010/main" val="175844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FEC7-F3AB-2DBA-C1CE-EF7AF582B44F}"/>
              </a:ext>
            </a:extLst>
          </p:cNvPr>
          <p:cNvSpPr>
            <a:spLocks noGrp="1"/>
          </p:cNvSpPr>
          <p:nvPr>
            <p:ph type="title"/>
          </p:nvPr>
        </p:nvSpPr>
        <p:spPr/>
        <p:txBody>
          <a:bodyPr/>
          <a:lstStyle/>
          <a:p>
            <a:r>
              <a:rPr lang="en-IN" dirty="0"/>
              <a:t>Manual Selection</a:t>
            </a:r>
          </a:p>
        </p:txBody>
      </p:sp>
      <p:sp>
        <p:nvSpPr>
          <p:cNvPr id="3" name="Content Placeholder 2">
            <a:extLst>
              <a:ext uri="{FF2B5EF4-FFF2-40B4-BE49-F238E27FC236}">
                <a16:creationId xmlns:a16="http://schemas.microsoft.com/office/drawing/2014/main" id="{21E4BB46-842B-38C4-2193-A0214BF86129}"/>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A</a:t>
            </a:r>
            <a:r>
              <a:rPr lang="en-US" b="0" i="0" dirty="0">
                <a:effectLst/>
                <a:latin typeface="Cambria" panose="02040503050406030204" pitchFamily="18" charset="0"/>
                <a:ea typeface="Cambria" panose="02040503050406030204" pitchFamily="18" charset="0"/>
              </a:rPr>
              <a:t> user may manually define the ROI by specifying its </a:t>
            </a:r>
            <a:r>
              <a:rPr lang="en-US" b="0" i="0" dirty="0">
                <a:solidFill>
                  <a:srgbClr val="FF0000"/>
                </a:solidFill>
                <a:effectLst/>
                <a:latin typeface="Cambria" panose="02040503050406030204" pitchFamily="18" charset="0"/>
                <a:ea typeface="Cambria" panose="02040503050406030204" pitchFamily="18" charset="0"/>
              </a:rPr>
              <a:t>boundaries interactively using tools like a mouse </a:t>
            </a:r>
            <a:r>
              <a:rPr lang="en-US" b="0" i="0" dirty="0">
                <a:effectLst/>
                <a:latin typeface="Cambria" panose="02040503050406030204" pitchFamily="18" charset="0"/>
                <a:ea typeface="Cambria" panose="02040503050406030204" pitchFamily="18" charset="0"/>
              </a:rPr>
              <a:t>or touch interface</a:t>
            </a:r>
          </a:p>
          <a:p>
            <a:pPr algn="just"/>
            <a:endParaRPr lang="en-US" b="0" i="0" dirty="0">
              <a:effectLst/>
              <a:latin typeface="Cambria" panose="02040503050406030204" pitchFamily="18" charset="0"/>
              <a:ea typeface="Cambria" panose="02040503050406030204" pitchFamily="18" charset="0"/>
            </a:endParaRPr>
          </a:p>
          <a:p>
            <a:pPr lvl="1" algn="just"/>
            <a:r>
              <a:rPr lang="en-US" dirty="0">
                <a:latin typeface="Cambria" panose="02040503050406030204" pitchFamily="18" charset="0"/>
                <a:ea typeface="Cambria" panose="02040503050406030204" pitchFamily="18" charset="0"/>
              </a:rPr>
              <a:t>Example: In </a:t>
            </a:r>
            <a:r>
              <a:rPr lang="en-US" b="0" i="0" dirty="0">
                <a:effectLst/>
                <a:latin typeface="Cambria" panose="02040503050406030204" pitchFamily="18" charset="0"/>
                <a:ea typeface="Cambria" panose="02040503050406030204" pitchFamily="18" charset="0"/>
              </a:rPr>
              <a:t>image editing software, a user might draw a bounding box around the object of interest</a:t>
            </a:r>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C9A7102-1E6A-6721-ED01-DBF6252421C4}"/>
              </a:ext>
            </a:extLst>
          </p:cNvPr>
          <p:cNvPicPr>
            <a:picLocks noChangeAspect="1"/>
          </p:cNvPicPr>
          <p:nvPr/>
        </p:nvPicPr>
        <p:blipFill>
          <a:blip r:embed="rId2"/>
          <a:stretch>
            <a:fillRect/>
          </a:stretch>
        </p:blipFill>
        <p:spPr>
          <a:xfrm>
            <a:off x="1688646" y="3945390"/>
            <a:ext cx="8553450" cy="1971675"/>
          </a:xfrm>
          <a:prstGeom prst="rect">
            <a:avLst/>
          </a:prstGeom>
        </p:spPr>
      </p:pic>
    </p:spTree>
    <p:extLst>
      <p:ext uri="{BB962C8B-B14F-4D97-AF65-F5344CB8AC3E}">
        <p14:creationId xmlns:p14="http://schemas.microsoft.com/office/powerpoint/2010/main" val="3588986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8047" y="305723"/>
            <a:ext cx="8625810" cy="6422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1632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596" y="240328"/>
            <a:ext cx="8810030" cy="6617672"/>
          </a:xfrm>
          <a:prstGeom prst="rect">
            <a:avLst/>
          </a:prstGeom>
        </p:spPr>
      </p:pic>
    </p:spTree>
    <p:extLst>
      <p:ext uri="{BB962C8B-B14F-4D97-AF65-F5344CB8AC3E}">
        <p14:creationId xmlns:p14="http://schemas.microsoft.com/office/powerpoint/2010/main" val="2068893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47845" y="1003407"/>
            <a:ext cx="9885100" cy="4633118"/>
          </a:xfrm>
          <a:prstGeom prst="rect">
            <a:avLst/>
          </a:prstGeom>
        </p:spPr>
      </p:pic>
    </p:spTree>
    <p:extLst>
      <p:ext uri="{BB962C8B-B14F-4D97-AF65-F5344CB8AC3E}">
        <p14:creationId xmlns:p14="http://schemas.microsoft.com/office/powerpoint/2010/main" val="3737818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800" b="1" dirty="0">
                <a:latin typeface="Times New Roman" panose="02020603050405020304" pitchFamily="18" charset="0"/>
                <a:cs typeface="Times New Roman" panose="02020603050405020304" pitchFamily="18" charset="0"/>
              </a:rPr>
              <a:t>FUNDAMENTALS OF IMAGE COMPRESSION MODELS</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157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9356" y="117885"/>
            <a:ext cx="6415982"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5" name="object 5"/>
          <p:cNvSpPr txBox="1"/>
          <p:nvPr/>
        </p:nvSpPr>
        <p:spPr>
          <a:xfrm>
            <a:off x="758850" y="1369685"/>
            <a:ext cx="6763565" cy="3648668"/>
          </a:xfrm>
          <a:prstGeom prst="rect">
            <a:avLst/>
          </a:prstGeom>
        </p:spPr>
        <p:txBody>
          <a:bodyPr vert="horz" wrap="square" lIns="0" tIns="73129" rIns="0" bIns="0" rtlCol="0">
            <a:spAutoFit/>
          </a:bodyPr>
          <a:lstStyle/>
          <a:p>
            <a:pPr marL="193475" indent="-182534">
              <a:spcBef>
                <a:spcPts val="576"/>
              </a:spcBef>
              <a:buFont typeface="Arial MT"/>
              <a:buChar char="•"/>
              <a:tabLst>
                <a:tab pos="194051" algn="l"/>
              </a:tabLst>
            </a:pPr>
            <a:r>
              <a:rPr sz="2539" dirty="0">
                <a:latin typeface="Times New Roman"/>
                <a:cs typeface="Times New Roman"/>
              </a:rPr>
              <a:t>Introduction,</a:t>
            </a:r>
            <a:r>
              <a:rPr sz="2539" spc="-9" dirty="0">
                <a:latin typeface="Times New Roman"/>
                <a:cs typeface="Times New Roman"/>
              </a:rPr>
              <a:t> </a:t>
            </a:r>
            <a:r>
              <a:rPr sz="2539" dirty="0">
                <a:latin typeface="Times New Roman"/>
                <a:cs typeface="Times New Roman"/>
              </a:rPr>
              <a:t>coding</a:t>
            </a:r>
            <a:r>
              <a:rPr sz="2539" spc="-5" dirty="0">
                <a:latin typeface="Times New Roman"/>
                <a:cs typeface="Times New Roman"/>
              </a:rPr>
              <a:t> </a:t>
            </a:r>
            <a:r>
              <a:rPr sz="2539" dirty="0">
                <a:latin typeface="Times New Roman"/>
                <a:cs typeface="Times New Roman"/>
              </a:rPr>
              <a:t>Redundancy</a:t>
            </a:r>
            <a:r>
              <a:rPr sz="2539" spc="-36" dirty="0">
                <a:latin typeface="Times New Roman"/>
                <a:cs typeface="Times New Roman"/>
              </a:rPr>
              <a:t> </a:t>
            </a:r>
            <a:endParaRPr sz="2539" dirty="0">
              <a:latin typeface="Times New Roman"/>
              <a:cs typeface="Times New Roman"/>
            </a:endParaRPr>
          </a:p>
          <a:p>
            <a:pPr marL="193475" indent="-182534">
              <a:spcBef>
                <a:spcPts val="490"/>
              </a:spcBef>
              <a:buFont typeface="Arial MT"/>
              <a:buChar char="•"/>
              <a:tabLst>
                <a:tab pos="194051" algn="l"/>
              </a:tabLst>
            </a:pPr>
            <a:r>
              <a:rPr sz="2539" spc="-5" dirty="0">
                <a:latin typeface="Times New Roman"/>
                <a:cs typeface="Times New Roman"/>
              </a:rPr>
              <a:t>Inter-pixel</a:t>
            </a:r>
            <a:r>
              <a:rPr sz="2539" spc="-23" dirty="0">
                <a:latin typeface="Times New Roman"/>
                <a:cs typeface="Times New Roman"/>
              </a:rPr>
              <a:t> </a:t>
            </a:r>
            <a:r>
              <a:rPr sz="2539" spc="-14" dirty="0">
                <a:latin typeface="Times New Roman"/>
                <a:cs typeface="Times New Roman"/>
              </a:rPr>
              <a:t>redundancy,</a:t>
            </a:r>
            <a:r>
              <a:rPr sz="2539" spc="-32" dirty="0">
                <a:latin typeface="Times New Roman"/>
                <a:cs typeface="Times New Roman"/>
              </a:rPr>
              <a:t> </a:t>
            </a:r>
            <a:r>
              <a:rPr sz="2539" dirty="0">
                <a:latin typeface="Times New Roman"/>
                <a:cs typeface="Times New Roman"/>
              </a:rPr>
              <a:t>image</a:t>
            </a:r>
            <a:r>
              <a:rPr sz="2539" spc="9" dirty="0">
                <a:latin typeface="Times New Roman"/>
                <a:cs typeface="Times New Roman"/>
              </a:rPr>
              <a:t> </a:t>
            </a:r>
            <a:r>
              <a:rPr sz="2539" dirty="0">
                <a:latin typeface="Times New Roman"/>
                <a:cs typeface="Times New Roman"/>
              </a:rPr>
              <a:t>compression </a:t>
            </a:r>
            <a:r>
              <a:rPr sz="2539" spc="-5" dirty="0">
                <a:latin typeface="Times New Roman"/>
                <a:cs typeface="Times New Roman"/>
              </a:rPr>
              <a:t>model</a:t>
            </a:r>
            <a:endParaRPr sz="2539" dirty="0">
              <a:latin typeface="Times New Roman"/>
              <a:cs typeface="Times New Roman"/>
            </a:endParaRPr>
          </a:p>
          <a:p>
            <a:pPr marL="193475" indent="-182534">
              <a:spcBef>
                <a:spcPts val="499"/>
              </a:spcBef>
              <a:buFont typeface="Arial MT"/>
              <a:buChar char="•"/>
              <a:tabLst>
                <a:tab pos="194051" algn="l"/>
              </a:tabLst>
            </a:pPr>
            <a:r>
              <a:rPr sz="2539" dirty="0">
                <a:latin typeface="Times New Roman"/>
                <a:cs typeface="Times New Roman"/>
              </a:rPr>
              <a:t>Lossy</a:t>
            </a:r>
            <a:r>
              <a:rPr sz="2539" spc="-9" dirty="0">
                <a:latin typeface="Times New Roman"/>
                <a:cs typeface="Times New Roman"/>
              </a:rPr>
              <a:t> </a:t>
            </a:r>
            <a:r>
              <a:rPr sz="2539" spc="-5" dirty="0">
                <a:latin typeface="Times New Roman"/>
                <a:cs typeface="Times New Roman"/>
              </a:rPr>
              <a:t>and </a:t>
            </a:r>
            <a:r>
              <a:rPr sz="2539" dirty="0">
                <a:latin typeface="Times New Roman"/>
                <a:cs typeface="Times New Roman"/>
              </a:rPr>
              <a:t>Lossless</a:t>
            </a:r>
            <a:r>
              <a:rPr sz="2539" spc="-5" dirty="0">
                <a:latin typeface="Times New Roman"/>
                <a:cs typeface="Times New Roman"/>
              </a:rPr>
              <a:t> </a:t>
            </a:r>
            <a:r>
              <a:rPr sz="2539" dirty="0">
                <a:latin typeface="Times New Roman"/>
                <a:cs typeface="Times New Roman"/>
              </a:rPr>
              <a:t>compression</a:t>
            </a:r>
          </a:p>
          <a:p>
            <a:pPr marL="193475" indent="-182534">
              <a:spcBef>
                <a:spcPts val="494"/>
              </a:spcBef>
              <a:buFont typeface="Arial MT"/>
              <a:buChar char="•"/>
              <a:tabLst>
                <a:tab pos="194051" algn="l"/>
                <a:tab pos="2609031" algn="l"/>
              </a:tabLst>
            </a:pPr>
            <a:r>
              <a:rPr sz="2539" spc="-9" dirty="0">
                <a:latin typeface="Times New Roman"/>
                <a:cs typeface="Times New Roman"/>
              </a:rPr>
              <a:t>Huffman</a:t>
            </a:r>
            <a:r>
              <a:rPr sz="2539" spc="23" dirty="0">
                <a:latin typeface="Times New Roman"/>
                <a:cs typeface="Times New Roman"/>
              </a:rPr>
              <a:t> </a:t>
            </a:r>
            <a:r>
              <a:rPr sz="2539" dirty="0">
                <a:latin typeface="Times New Roman"/>
                <a:cs typeface="Times New Roman"/>
              </a:rPr>
              <a:t>Coding,	Arithmetic</a:t>
            </a:r>
            <a:r>
              <a:rPr sz="2539" spc="-41" dirty="0">
                <a:latin typeface="Times New Roman"/>
                <a:cs typeface="Times New Roman"/>
              </a:rPr>
              <a:t> </a:t>
            </a:r>
            <a:r>
              <a:rPr sz="2539" spc="5" dirty="0">
                <a:latin typeface="Times New Roman"/>
                <a:cs typeface="Times New Roman"/>
              </a:rPr>
              <a:t>Coding</a:t>
            </a:r>
            <a:endParaRPr sz="2539" dirty="0">
              <a:latin typeface="Times New Roman"/>
              <a:cs typeface="Times New Roman"/>
            </a:endParaRPr>
          </a:p>
          <a:p>
            <a:pPr marL="193475" indent="-182534">
              <a:spcBef>
                <a:spcPts val="499"/>
              </a:spcBef>
              <a:buFont typeface="Arial MT"/>
              <a:buChar char="•"/>
              <a:tabLst>
                <a:tab pos="194051" algn="l"/>
              </a:tabLst>
            </a:pPr>
            <a:r>
              <a:rPr sz="2539" dirty="0">
                <a:latin typeface="Times New Roman"/>
                <a:cs typeface="Times New Roman"/>
              </a:rPr>
              <a:t>LZW</a:t>
            </a:r>
            <a:r>
              <a:rPr sz="2539" spc="-73" dirty="0">
                <a:latin typeface="Times New Roman"/>
                <a:cs typeface="Times New Roman"/>
              </a:rPr>
              <a:t> </a:t>
            </a:r>
            <a:r>
              <a:rPr sz="2539" spc="5" dirty="0">
                <a:latin typeface="Times New Roman"/>
                <a:cs typeface="Times New Roman"/>
              </a:rPr>
              <a:t>coding,</a:t>
            </a:r>
            <a:r>
              <a:rPr sz="2539" spc="-86" dirty="0">
                <a:latin typeface="Times New Roman"/>
                <a:cs typeface="Times New Roman"/>
              </a:rPr>
              <a:t> </a:t>
            </a:r>
            <a:r>
              <a:rPr sz="2539" spc="-9" dirty="0">
                <a:latin typeface="Times New Roman"/>
                <a:cs typeface="Times New Roman"/>
              </a:rPr>
              <a:t>Transform </a:t>
            </a:r>
            <a:r>
              <a:rPr sz="2539" dirty="0">
                <a:latin typeface="Times New Roman"/>
                <a:cs typeface="Times New Roman"/>
              </a:rPr>
              <a:t>Coding</a:t>
            </a:r>
          </a:p>
          <a:p>
            <a:pPr marL="193475" indent="-182534">
              <a:spcBef>
                <a:spcPts val="490"/>
              </a:spcBef>
              <a:buFont typeface="Arial MT"/>
              <a:buChar char="•"/>
              <a:tabLst>
                <a:tab pos="194051" algn="l"/>
              </a:tabLst>
            </a:pPr>
            <a:r>
              <a:rPr sz="2539" dirty="0">
                <a:latin typeface="Times New Roman"/>
                <a:cs typeface="Times New Roman"/>
              </a:rPr>
              <a:t>Sub-image</a:t>
            </a:r>
            <a:r>
              <a:rPr sz="2539" spc="5" dirty="0">
                <a:latin typeface="Times New Roman"/>
                <a:cs typeface="Times New Roman"/>
              </a:rPr>
              <a:t> </a:t>
            </a:r>
            <a:r>
              <a:rPr sz="2539" dirty="0">
                <a:latin typeface="Times New Roman"/>
                <a:cs typeface="Times New Roman"/>
              </a:rPr>
              <a:t>size</a:t>
            </a:r>
            <a:r>
              <a:rPr sz="2539" spc="-18" dirty="0">
                <a:latin typeface="Times New Roman"/>
                <a:cs typeface="Times New Roman"/>
              </a:rPr>
              <a:t> </a:t>
            </a:r>
            <a:r>
              <a:rPr sz="2539" dirty="0">
                <a:latin typeface="Times New Roman"/>
                <a:cs typeface="Times New Roman"/>
              </a:rPr>
              <a:t>selection,</a:t>
            </a:r>
            <a:r>
              <a:rPr sz="2539" spc="-9" dirty="0">
                <a:latin typeface="Times New Roman"/>
                <a:cs typeface="Times New Roman"/>
              </a:rPr>
              <a:t> </a:t>
            </a:r>
            <a:r>
              <a:rPr sz="2539" dirty="0">
                <a:latin typeface="Times New Roman"/>
                <a:cs typeface="Times New Roman"/>
              </a:rPr>
              <a:t>blocking</a:t>
            </a:r>
          </a:p>
          <a:p>
            <a:pPr marL="193475" indent="-182534">
              <a:spcBef>
                <a:spcPts val="499"/>
              </a:spcBef>
              <a:buFont typeface="Arial MT"/>
              <a:buChar char="•"/>
              <a:tabLst>
                <a:tab pos="194051" algn="l"/>
              </a:tabLst>
            </a:pPr>
            <a:r>
              <a:rPr sz="2539" dirty="0">
                <a:latin typeface="Times New Roman"/>
                <a:cs typeface="Times New Roman"/>
              </a:rPr>
              <a:t>DCT</a:t>
            </a:r>
            <a:r>
              <a:rPr sz="2539" spc="-68" dirty="0">
                <a:latin typeface="Times New Roman"/>
                <a:cs typeface="Times New Roman"/>
              </a:rPr>
              <a:t> </a:t>
            </a:r>
            <a:r>
              <a:rPr sz="2539" dirty="0">
                <a:latin typeface="Times New Roman"/>
                <a:cs typeface="Times New Roman"/>
              </a:rPr>
              <a:t>implementation</a:t>
            </a:r>
            <a:r>
              <a:rPr sz="2539" spc="-9" dirty="0">
                <a:latin typeface="Times New Roman"/>
                <a:cs typeface="Times New Roman"/>
              </a:rPr>
              <a:t> </a:t>
            </a:r>
            <a:r>
              <a:rPr sz="2539" dirty="0">
                <a:latin typeface="Times New Roman"/>
                <a:cs typeface="Times New Roman"/>
              </a:rPr>
              <a:t>using</a:t>
            </a:r>
            <a:r>
              <a:rPr sz="2539" spc="-9" dirty="0">
                <a:latin typeface="Times New Roman"/>
                <a:cs typeface="Times New Roman"/>
              </a:rPr>
              <a:t> </a:t>
            </a:r>
            <a:r>
              <a:rPr sz="2539" spc="-45" dirty="0">
                <a:latin typeface="Times New Roman"/>
                <a:cs typeface="Times New Roman"/>
              </a:rPr>
              <a:t>FFT</a:t>
            </a:r>
            <a:endParaRPr sz="2539" dirty="0">
              <a:latin typeface="Times New Roman"/>
              <a:cs typeface="Times New Roman"/>
            </a:endParaRPr>
          </a:p>
          <a:p>
            <a:pPr marL="193475" indent="-182534">
              <a:spcBef>
                <a:spcPts val="503"/>
              </a:spcBef>
              <a:buFont typeface="Arial MT"/>
              <a:buChar char="•"/>
              <a:tabLst>
                <a:tab pos="194051" algn="l"/>
              </a:tabLst>
            </a:pPr>
            <a:r>
              <a:rPr sz="2539" spc="5" dirty="0">
                <a:latin typeface="Times New Roman"/>
                <a:cs typeface="Times New Roman"/>
              </a:rPr>
              <a:t>Run</a:t>
            </a:r>
            <a:r>
              <a:rPr sz="2539" spc="-45" dirty="0">
                <a:latin typeface="Times New Roman"/>
                <a:cs typeface="Times New Roman"/>
              </a:rPr>
              <a:t> </a:t>
            </a:r>
            <a:r>
              <a:rPr sz="2539" dirty="0">
                <a:latin typeface="Times New Roman"/>
                <a:cs typeface="Times New Roman"/>
              </a:rPr>
              <a:t>length</a:t>
            </a:r>
            <a:r>
              <a:rPr sz="2539" spc="-23" dirty="0">
                <a:latin typeface="Times New Roman"/>
                <a:cs typeface="Times New Roman"/>
              </a:rPr>
              <a:t> </a:t>
            </a:r>
            <a:r>
              <a:rPr sz="2539" dirty="0">
                <a:latin typeface="Times New Roman"/>
                <a:cs typeface="Times New Roman"/>
              </a:rPr>
              <a:t>coding.</a:t>
            </a:r>
          </a:p>
        </p:txBody>
      </p:sp>
    </p:spTree>
    <p:extLst>
      <p:ext uri="{BB962C8B-B14F-4D97-AF65-F5344CB8AC3E}">
        <p14:creationId xmlns:p14="http://schemas.microsoft.com/office/powerpoint/2010/main" val="919734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4039" y="338554"/>
            <a:ext cx="651120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09298" y="1269548"/>
            <a:ext cx="10486462" cy="5192675"/>
          </a:xfrm>
          <a:prstGeom prst="rect">
            <a:avLst/>
          </a:prstGeom>
        </p:spPr>
        <p:txBody>
          <a:bodyPr vert="horz" wrap="square" lIns="0" tIns="47216" rIns="0" bIns="0" rtlCol="0">
            <a:spAutoFit/>
          </a:bodyPr>
          <a:lstStyle/>
          <a:p>
            <a:pPr marL="193475" marR="4607" indent="-182534" algn="just">
              <a:lnSpc>
                <a:spcPts val="2231"/>
              </a:lnSpc>
              <a:spcBef>
                <a:spcPts val="371"/>
              </a:spcBef>
              <a:buFont typeface="Arial MT"/>
              <a:buChar char="•"/>
              <a:tabLst>
                <a:tab pos="194051" algn="l"/>
              </a:tabLst>
            </a:pPr>
            <a:r>
              <a:rPr sz="2400" spc="5" dirty="0">
                <a:latin typeface="Times New Roman"/>
                <a:cs typeface="Times New Roman"/>
              </a:rPr>
              <a:t>Image</a:t>
            </a:r>
            <a:r>
              <a:rPr sz="2400" spc="23" dirty="0">
                <a:latin typeface="Times New Roman"/>
                <a:cs typeface="Times New Roman"/>
              </a:rPr>
              <a:t> </a:t>
            </a:r>
            <a:r>
              <a:rPr sz="2400" spc="5" dirty="0">
                <a:latin typeface="Times New Roman"/>
                <a:cs typeface="Times New Roman"/>
              </a:rPr>
              <a:t>compression</a:t>
            </a:r>
            <a:r>
              <a:rPr sz="2400" spc="50" dirty="0">
                <a:latin typeface="Times New Roman"/>
                <a:cs typeface="Times New Roman"/>
              </a:rPr>
              <a:t> </a:t>
            </a:r>
            <a:r>
              <a:rPr sz="2400" spc="9" dirty="0">
                <a:latin typeface="Times New Roman"/>
                <a:cs typeface="Times New Roman"/>
              </a:rPr>
              <a:t>is</a:t>
            </a:r>
            <a:r>
              <a:rPr sz="2400" spc="-9" dirty="0">
                <a:latin typeface="Times New Roman"/>
                <a:cs typeface="Times New Roman"/>
              </a:rPr>
              <a:t> </a:t>
            </a:r>
            <a:r>
              <a:rPr sz="2400" spc="9" dirty="0">
                <a:latin typeface="Times New Roman"/>
                <a:cs typeface="Times New Roman"/>
              </a:rPr>
              <a:t>art</a:t>
            </a:r>
            <a:r>
              <a:rPr sz="2400" spc="14" dirty="0">
                <a:latin typeface="Times New Roman"/>
                <a:cs typeface="Times New Roman"/>
              </a:rPr>
              <a:t> </a:t>
            </a:r>
            <a:r>
              <a:rPr sz="2400" spc="9" dirty="0">
                <a:latin typeface="Times New Roman"/>
                <a:cs typeface="Times New Roman"/>
              </a:rPr>
              <a:t>and </a:t>
            </a:r>
            <a:r>
              <a:rPr sz="2400" spc="5" dirty="0">
                <a:latin typeface="Times New Roman"/>
                <a:cs typeface="Times New Roman"/>
              </a:rPr>
              <a:t>science</a:t>
            </a:r>
            <a:r>
              <a:rPr sz="2400" dirty="0">
                <a:latin typeface="Times New Roman"/>
                <a:cs typeface="Times New Roman"/>
              </a:rPr>
              <a:t> </a:t>
            </a:r>
            <a:r>
              <a:rPr sz="2400" spc="9" dirty="0">
                <a:latin typeface="Times New Roman"/>
                <a:cs typeface="Times New Roman"/>
              </a:rPr>
              <a:t>of</a:t>
            </a:r>
            <a:r>
              <a:rPr sz="2400" spc="23" dirty="0">
                <a:latin typeface="Times New Roman"/>
                <a:cs typeface="Times New Roman"/>
              </a:rPr>
              <a:t> </a:t>
            </a:r>
            <a:r>
              <a:rPr sz="2400" spc="5" dirty="0">
                <a:latin typeface="Times New Roman"/>
                <a:cs typeface="Times New Roman"/>
              </a:rPr>
              <a:t>reducing</a:t>
            </a:r>
            <a:r>
              <a:rPr sz="2400" spc="9" dirty="0">
                <a:latin typeface="Times New Roman"/>
                <a:cs typeface="Times New Roman"/>
              </a:rPr>
              <a:t> amount</a:t>
            </a:r>
            <a:r>
              <a:rPr sz="2400" spc="36" dirty="0">
                <a:latin typeface="Times New Roman"/>
                <a:cs typeface="Times New Roman"/>
              </a:rPr>
              <a:t> </a:t>
            </a:r>
            <a:r>
              <a:rPr sz="2400" spc="9" dirty="0">
                <a:latin typeface="Times New Roman"/>
                <a:cs typeface="Times New Roman"/>
              </a:rPr>
              <a:t>of</a:t>
            </a:r>
            <a:r>
              <a:rPr sz="2400" spc="5" dirty="0">
                <a:latin typeface="Times New Roman"/>
                <a:cs typeface="Times New Roman"/>
              </a:rPr>
              <a:t> </a:t>
            </a:r>
            <a:r>
              <a:rPr sz="2400" spc="9" dirty="0">
                <a:latin typeface="Times New Roman"/>
                <a:cs typeface="Times New Roman"/>
              </a:rPr>
              <a:t>data</a:t>
            </a:r>
            <a:r>
              <a:rPr sz="2400" spc="23" dirty="0">
                <a:latin typeface="Times New Roman"/>
                <a:cs typeface="Times New Roman"/>
              </a:rPr>
              <a:t> </a:t>
            </a:r>
            <a:r>
              <a:rPr sz="2400" spc="5" dirty="0">
                <a:latin typeface="Times New Roman"/>
                <a:cs typeface="Times New Roman"/>
              </a:rPr>
              <a:t>required</a:t>
            </a:r>
            <a:r>
              <a:rPr sz="2400" spc="9" dirty="0">
                <a:latin typeface="Times New Roman"/>
                <a:cs typeface="Times New Roman"/>
              </a:rPr>
              <a:t> to </a:t>
            </a:r>
            <a:r>
              <a:rPr sz="2400" spc="5" dirty="0">
                <a:latin typeface="Times New Roman"/>
                <a:cs typeface="Times New Roman"/>
              </a:rPr>
              <a:t>represent </a:t>
            </a:r>
            <a:r>
              <a:rPr sz="2400" spc="-499" dirty="0">
                <a:latin typeface="Times New Roman"/>
                <a:cs typeface="Times New Roman"/>
              </a:rPr>
              <a:t> </a:t>
            </a:r>
            <a:r>
              <a:rPr sz="2400" spc="9" dirty="0">
                <a:latin typeface="Times New Roman"/>
                <a:cs typeface="Times New Roman"/>
              </a:rPr>
              <a:t>the</a:t>
            </a:r>
            <a:r>
              <a:rPr sz="2400" spc="-9" dirty="0">
                <a:latin typeface="Times New Roman"/>
                <a:cs typeface="Times New Roman"/>
              </a:rPr>
              <a:t> </a:t>
            </a:r>
            <a:r>
              <a:rPr sz="2400" spc="5" dirty="0">
                <a:latin typeface="Times New Roman"/>
                <a:cs typeface="Times New Roman"/>
              </a:rPr>
              <a:t>image.</a:t>
            </a:r>
            <a:endParaRPr sz="2400" dirty="0">
              <a:latin typeface="Times New Roman"/>
              <a:cs typeface="Times New Roman"/>
            </a:endParaRPr>
          </a:p>
          <a:p>
            <a:pPr marL="193475" indent="-182534" algn="just">
              <a:spcBef>
                <a:spcPts val="540"/>
              </a:spcBef>
              <a:buFont typeface="Arial MT"/>
              <a:buChar char="•"/>
              <a:tabLst>
                <a:tab pos="194051" algn="l"/>
              </a:tabLst>
            </a:pPr>
            <a:r>
              <a:rPr sz="2400" spc="9" dirty="0">
                <a:latin typeface="Times New Roman"/>
                <a:cs typeface="Times New Roman"/>
              </a:rPr>
              <a:t>Need</a:t>
            </a:r>
            <a:r>
              <a:rPr sz="2400" spc="-23" dirty="0">
                <a:latin typeface="Times New Roman"/>
                <a:cs typeface="Times New Roman"/>
              </a:rPr>
              <a:t> </a:t>
            </a:r>
            <a:r>
              <a:rPr sz="2400" spc="5" dirty="0">
                <a:latin typeface="Times New Roman"/>
                <a:cs typeface="Times New Roman"/>
              </a:rPr>
              <a:t>for</a:t>
            </a:r>
            <a:r>
              <a:rPr sz="2400" spc="18" dirty="0">
                <a:latin typeface="Times New Roman"/>
                <a:cs typeface="Times New Roman"/>
              </a:rPr>
              <a:t> </a:t>
            </a:r>
            <a:r>
              <a:rPr sz="2400" spc="5" dirty="0">
                <a:latin typeface="Times New Roman"/>
                <a:cs typeface="Times New Roman"/>
              </a:rPr>
              <a:t>image</a:t>
            </a:r>
            <a:r>
              <a:rPr sz="2400" spc="18" dirty="0">
                <a:latin typeface="Times New Roman"/>
                <a:cs typeface="Times New Roman"/>
              </a:rPr>
              <a:t> </a:t>
            </a:r>
            <a:r>
              <a:rPr sz="2400" spc="5" dirty="0">
                <a:latin typeface="Times New Roman"/>
                <a:cs typeface="Times New Roman"/>
              </a:rPr>
              <a:t>compression</a:t>
            </a:r>
            <a:r>
              <a:rPr sz="2400" spc="27" dirty="0">
                <a:latin typeface="Times New Roman"/>
                <a:cs typeface="Times New Roman"/>
              </a:rPr>
              <a:t> </a:t>
            </a:r>
            <a:r>
              <a:rPr sz="2400" spc="9" dirty="0">
                <a:latin typeface="Times New Roman"/>
                <a:cs typeface="Times New Roman"/>
              </a:rPr>
              <a:t>?</a:t>
            </a:r>
            <a:endParaRPr sz="2400" dirty="0">
              <a:latin typeface="Times New Roman"/>
              <a:cs typeface="Times New Roman"/>
            </a:endParaRPr>
          </a:p>
          <a:p>
            <a:pPr marL="193475" indent="-182534" algn="just">
              <a:spcBef>
                <a:spcPts val="576"/>
              </a:spcBef>
              <a:buFont typeface="Arial MT"/>
              <a:buChar char="•"/>
              <a:tabLst>
                <a:tab pos="194051" algn="l"/>
              </a:tabLst>
            </a:pPr>
            <a:r>
              <a:rPr sz="2400" spc="-63" dirty="0">
                <a:latin typeface="Times New Roman"/>
                <a:cs typeface="Times New Roman"/>
              </a:rPr>
              <a:t>To</a:t>
            </a:r>
            <a:r>
              <a:rPr sz="2400" dirty="0">
                <a:latin typeface="Times New Roman"/>
                <a:cs typeface="Times New Roman"/>
              </a:rPr>
              <a:t> </a:t>
            </a:r>
            <a:r>
              <a:rPr sz="2400" spc="9" dirty="0">
                <a:latin typeface="Times New Roman"/>
                <a:cs typeface="Times New Roman"/>
              </a:rPr>
              <a:t>reduce</a:t>
            </a:r>
            <a:r>
              <a:rPr sz="2400" spc="-9" dirty="0">
                <a:latin typeface="Times New Roman"/>
                <a:cs typeface="Times New Roman"/>
              </a:rPr>
              <a:t> </a:t>
            </a:r>
            <a:r>
              <a:rPr sz="2400" spc="9" dirty="0">
                <a:latin typeface="Times New Roman"/>
                <a:cs typeface="Times New Roman"/>
              </a:rPr>
              <a:t>the</a:t>
            </a:r>
            <a:r>
              <a:rPr sz="2400" spc="-9" dirty="0">
                <a:latin typeface="Times New Roman"/>
                <a:cs typeface="Times New Roman"/>
              </a:rPr>
              <a:t> </a:t>
            </a:r>
            <a:r>
              <a:rPr sz="2400" spc="5" dirty="0">
                <a:latin typeface="Times New Roman"/>
                <a:cs typeface="Times New Roman"/>
              </a:rPr>
              <a:t>storage</a:t>
            </a:r>
            <a:r>
              <a:rPr sz="2400" spc="-9" dirty="0">
                <a:latin typeface="Times New Roman"/>
                <a:cs typeface="Times New Roman"/>
              </a:rPr>
              <a:t> </a:t>
            </a:r>
            <a:r>
              <a:rPr sz="2400" spc="5" dirty="0">
                <a:latin typeface="Times New Roman"/>
                <a:cs typeface="Times New Roman"/>
              </a:rPr>
              <a:t>space</a:t>
            </a:r>
            <a:endParaRPr sz="2400" dirty="0">
              <a:latin typeface="Times New Roman"/>
              <a:cs typeface="Times New Roman"/>
            </a:endParaRPr>
          </a:p>
          <a:p>
            <a:pPr marL="193475" indent="-182534" algn="just">
              <a:spcBef>
                <a:spcPts val="576"/>
              </a:spcBef>
              <a:buFont typeface="Arial MT"/>
              <a:buChar char="•"/>
              <a:tabLst>
                <a:tab pos="194051" algn="l"/>
              </a:tabLst>
            </a:pPr>
            <a:r>
              <a:rPr sz="2400" spc="-63" dirty="0">
                <a:latin typeface="Times New Roman"/>
                <a:cs typeface="Times New Roman"/>
              </a:rPr>
              <a:t>To</a:t>
            </a:r>
            <a:r>
              <a:rPr sz="2400" spc="5" dirty="0">
                <a:latin typeface="Times New Roman"/>
                <a:cs typeface="Times New Roman"/>
              </a:rPr>
              <a:t> </a:t>
            </a:r>
            <a:r>
              <a:rPr sz="2400" spc="9" dirty="0">
                <a:latin typeface="Times New Roman"/>
                <a:cs typeface="Times New Roman"/>
              </a:rPr>
              <a:t>reduce</a:t>
            </a:r>
            <a:r>
              <a:rPr sz="2400" dirty="0">
                <a:latin typeface="Times New Roman"/>
                <a:cs typeface="Times New Roman"/>
              </a:rPr>
              <a:t> </a:t>
            </a:r>
            <a:r>
              <a:rPr sz="2400" spc="9" dirty="0">
                <a:latin typeface="Times New Roman"/>
                <a:cs typeface="Times New Roman"/>
              </a:rPr>
              <a:t>the</a:t>
            </a:r>
            <a:r>
              <a:rPr sz="2400" dirty="0">
                <a:latin typeface="Times New Roman"/>
                <a:cs typeface="Times New Roman"/>
              </a:rPr>
              <a:t> </a:t>
            </a:r>
            <a:r>
              <a:rPr sz="2400" spc="5" dirty="0">
                <a:latin typeface="Times New Roman"/>
                <a:cs typeface="Times New Roman"/>
              </a:rPr>
              <a:t>transmission</a:t>
            </a:r>
            <a:r>
              <a:rPr sz="2400" spc="9" dirty="0">
                <a:latin typeface="Times New Roman"/>
                <a:cs typeface="Times New Roman"/>
              </a:rPr>
              <a:t> </a:t>
            </a:r>
            <a:r>
              <a:rPr sz="2400" spc="5" dirty="0">
                <a:latin typeface="Times New Roman"/>
                <a:cs typeface="Times New Roman"/>
              </a:rPr>
              <a:t>time</a:t>
            </a:r>
            <a:r>
              <a:rPr sz="2400" spc="41" dirty="0">
                <a:latin typeface="Times New Roman"/>
                <a:cs typeface="Times New Roman"/>
              </a:rPr>
              <a:t> </a:t>
            </a:r>
            <a:r>
              <a:rPr sz="2400" spc="5" dirty="0">
                <a:latin typeface="Times New Roman"/>
                <a:cs typeface="Times New Roman"/>
              </a:rPr>
              <a:t>while</a:t>
            </a:r>
            <a:r>
              <a:rPr sz="2400" dirty="0">
                <a:latin typeface="Times New Roman"/>
                <a:cs typeface="Times New Roman"/>
              </a:rPr>
              <a:t> </a:t>
            </a:r>
            <a:r>
              <a:rPr sz="2400" spc="14" dirty="0">
                <a:latin typeface="Times New Roman"/>
                <a:cs typeface="Times New Roman"/>
              </a:rPr>
              <a:t>web</a:t>
            </a:r>
            <a:r>
              <a:rPr sz="2400" spc="-14" dirty="0">
                <a:latin typeface="Times New Roman"/>
                <a:cs typeface="Times New Roman"/>
              </a:rPr>
              <a:t> </a:t>
            </a:r>
            <a:r>
              <a:rPr sz="2400" spc="9" dirty="0">
                <a:latin typeface="Times New Roman"/>
                <a:cs typeface="Times New Roman"/>
              </a:rPr>
              <a:t>surfing</a:t>
            </a:r>
            <a:endParaRPr lang="en-IN" sz="2400" dirty="0">
              <a:latin typeface="Times New Roman"/>
              <a:cs typeface="Times New Roman"/>
            </a:endParaRPr>
          </a:p>
          <a:p>
            <a:pPr marL="10941" algn="just">
              <a:spcBef>
                <a:spcPts val="576"/>
              </a:spcBef>
              <a:tabLst>
                <a:tab pos="194051" algn="l"/>
              </a:tabLst>
            </a:pPr>
            <a:r>
              <a:rPr sz="2400" spc="9" dirty="0">
                <a:solidFill>
                  <a:srgbClr val="FF0000"/>
                </a:solidFill>
                <a:latin typeface="Times New Roman"/>
                <a:cs typeface="Times New Roman"/>
              </a:rPr>
              <a:t>Fundamentals:</a:t>
            </a:r>
            <a:endParaRPr sz="2400" dirty="0">
              <a:latin typeface="Times New Roman"/>
              <a:cs typeface="Times New Roman"/>
            </a:endParaRPr>
          </a:p>
          <a:p>
            <a:pPr marL="193475" marR="497507" indent="-182534" algn="just">
              <a:lnSpc>
                <a:spcPts val="2231"/>
              </a:lnSpc>
              <a:spcBef>
                <a:spcPts val="830"/>
              </a:spcBef>
              <a:buFont typeface="Arial MT"/>
              <a:buChar char="•"/>
              <a:tabLst>
                <a:tab pos="194051" algn="l"/>
              </a:tabLst>
            </a:pPr>
            <a:r>
              <a:rPr sz="2400" spc="9" dirty="0">
                <a:latin typeface="Times New Roman"/>
                <a:cs typeface="Times New Roman"/>
              </a:rPr>
              <a:t>Data</a:t>
            </a:r>
            <a:r>
              <a:rPr sz="2400" dirty="0">
                <a:latin typeface="Times New Roman"/>
                <a:cs typeface="Times New Roman"/>
              </a:rPr>
              <a:t> </a:t>
            </a:r>
            <a:r>
              <a:rPr sz="2400" spc="5" dirty="0">
                <a:latin typeface="Times New Roman"/>
                <a:cs typeface="Times New Roman"/>
              </a:rPr>
              <a:t>compression</a:t>
            </a:r>
            <a:r>
              <a:rPr sz="2400" spc="50" dirty="0">
                <a:latin typeface="Times New Roman"/>
                <a:cs typeface="Times New Roman"/>
              </a:rPr>
              <a:t> </a:t>
            </a:r>
            <a:r>
              <a:rPr sz="2400" spc="5" dirty="0">
                <a:latin typeface="Times New Roman"/>
                <a:cs typeface="Times New Roman"/>
              </a:rPr>
              <a:t>refers</a:t>
            </a:r>
            <a:r>
              <a:rPr sz="2400" spc="-9" dirty="0">
                <a:latin typeface="Times New Roman"/>
                <a:cs typeface="Times New Roman"/>
              </a:rPr>
              <a:t> </a:t>
            </a:r>
            <a:r>
              <a:rPr sz="2400" spc="9" dirty="0">
                <a:latin typeface="Times New Roman"/>
                <a:cs typeface="Times New Roman"/>
              </a:rPr>
              <a:t>to the</a:t>
            </a:r>
            <a:r>
              <a:rPr sz="2400" dirty="0">
                <a:latin typeface="Times New Roman"/>
                <a:cs typeface="Times New Roman"/>
              </a:rPr>
              <a:t> </a:t>
            </a:r>
            <a:r>
              <a:rPr sz="2400" spc="9" dirty="0">
                <a:latin typeface="Times New Roman"/>
                <a:cs typeface="Times New Roman"/>
              </a:rPr>
              <a:t>process</a:t>
            </a:r>
            <a:r>
              <a:rPr sz="2400" spc="-9" dirty="0">
                <a:latin typeface="Times New Roman"/>
                <a:cs typeface="Times New Roman"/>
              </a:rPr>
              <a:t> </a:t>
            </a:r>
            <a:r>
              <a:rPr sz="2400" spc="9" dirty="0">
                <a:latin typeface="Times New Roman"/>
                <a:cs typeface="Times New Roman"/>
              </a:rPr>
              <a:t>of</a:t>
            </a:r>
            <a:r>
              <a:rPr sz="2400" spc="27" dirty="0">
                <a:latin typeface="Times New Roman"/>
                <a:cs typeface="Times New Roman"/>
              </a:rPr>
              <a:t> </a:t>
            </a:r>
            <a:r>
              <a:rPr sz="2400" spc="5" dirty="0">
                <a:latin typeface="Times New Roman"/>
                <a:cs typeface="Times New Roman"/>
              </a:rPr>
              <a:t>reducing</a:t>
            </a:r>
            <a:r>
              <a:rPr sz="2400" spc="9" dirty="0">
                <a:latin typeface="Times New Roman"/>
                <a:cs typeface="Times New Roman"/>
              </a:rPr>
              <a:t> the</a:t>
            </a:r>
            <a:r>
              <a:rPr sz="2400" dirty="0">
                <a:latin typeface="Times New Roman"/>
                <a:cs typeface="Times New Roman"/>
              </a:rPr>
              <a:t> </a:t>
            </a:r>
            <a:r>
              <a:rPr sz="2400" spc="9" dirty="0">
                <a:latin typeface="Times New Roman"/>
                <a:cs typeface="Times New Roman"/>
              </a:rPr>
              <a:t>amount</a:t>
            </a:r>
            <a:r>
              <a:rPr sz="2400" spc="14" dirty="0">
                <a:latin typeface="Times New Roman"/>
                <a:cs typeface="Times New Roman"/>
              </a:rPr>
              <a:t> </a:t>
            </a:r>
            <a:r>
              <a:rPr sz="2400" spc="9" dirty="0">
                <a:latin typeface="Times New Roman"/>
                <a:cs typeface="Times New Roman"/>
              </a:rPr>
              <a:t>of</a:t>
            </a:r>
            <a:r>
              <a:rPr sz="2400" spc="23" dirty="0">
                <a:latin typeface="Times New Roman"/>
                <a:cs typeface="Times New Roman"/>
              </a:rPr>
              <a:t> </a:t>
            </a:r>
            <a:r>
              <a:rPr sz="2400" spc="9" dirty="0">
                <a:latin typeface="Times New Roman"/>
                <a:cs typeface="Times New Roman"/>
              </a:rPr>
              <a:t>data</a:t>
            </a:r>
            <a:r>
              <a:rPr sz="2400" dirty="0">
                <a:latin typeface="Times New Roman"/>
                <a:cs typeface="Times New Roman"/>
              </a:rPr>
              <a:t> </a:t>
            </a:r>
            <a:r>
              <a:rPr sz="2400" spc="5" dirty="0">
                <a:latin typeface="Times New Roman"/>
                <a:cs typeface="Times New Roman"/>
              </a:rPr>
              <a:t>required</a:t>
            </a:r>
            <a:r>
              <a:rPr sz="2400" spc="9" dirty="0">
                <a:latin typeface="Times New Roman"/>
                <a:cs typeface="Times New Roman"/>
              </a:rPr>
              <a:t> to </a:t>
            </a:r>
            <a:r>
              <a:rPr sz="2400" spc="-494" dirty="0">
                <a:latin typeface="Times New Roman"/>
                <a:cs typeface="Times New Roman"/>
              </a:rPr>
              <a:t> </a:t>
            </a:r>
            <a:r>
              <a:rPr sz="2400" spc="5" dirty="0">
                <a:latin typeface="Times New Roman"/>
                <a:cs typeface="Times New Roman"/>
              </a:rPr>
              <a:t>represent the</a:t>
            </a:r>
            <a:r>
              <a:rPr sz="2400" spc="18" dirty="0">
                <a:latin typeface="Times New Roman"/>
                <a:cs typeface="Times New Roman"/>
              </a:rPr>
              <a:t> </a:t>
            </a:r>
            <a:r>
              <a:rPr sz="2400" spc="9" dirty="0">
                <a:latin typeface="Times New Roman"/>
                <a:cs typeface="Times New Roman"/>
              </a:rPr>
              <a:t>given</a:t>
            </a:r>
            <a:r>
              <a:rPr sz="2400" spc="5" dirty="0">
                <a:latin typeface="Times New Roman"/>
                <a:cs typeface="Times New Roman"/>
              </a:rPr>
              <a:t> information</a:t>
            </a:r>
            <a:endParaRPr sz="2400" dirty="0">
              <a:latin typeface="Times New Roman"/>
              <a:cs typeface="Times New Roman"/>
            </a:endParaRPr>
          </a:p>
          <a:p>
            <a:pPr marL="193475" indent="-182534" algn="just">
              <a:spcBef>
                <a:spcPts val="540"/>
              </a:spcBef>
              <a:buFont typeface="Arial MT"/>
              <a:buChar char="•"/>
              <a:tabLst>
                <a:tab pos="194051" algn="l"/>
              </a:tabLst>
            </a:pPr>
            <a:r>
              <a:rPr sz="2400" spc="9" dirty="0">
                <a:latin typeface="Times New Roman"/>
                <a:cs typeface="Times New Roman"/>
              </a:rPr>
              <a:t>Data</a:t>
            </a:r>
            <a:r>
              <a:rPr sz="2400" spc="-9" dirty="0">
                <a:latin typeface="Times New Roman"/>
                <a:cs typeface="Times New Roman"/>
              </a:rPr>
              <a:t> </a:t>
            </a:r>
            <a:r>
              <a:rPr sz="2400" spc="9" dirty="0">
                <a:latin typeface="Times New Roman"/>
                <a:cs typeface="Times New Roman"/>
              </a:rPr>
              <a:t>and</a:t>
            </a:r>
            <a:r>
              <a:rPr sz="2400" spc="18" dirty="0">
                <a:latin typeface="Times New Roman"/>
                <a:cs typeface="Times New Roman"/>
              </a:rPr>
              <a:t> </a:t>
            </a:r>
            <a:r>
              <a:rPr sz="2400" spc="5" dirty="0">
                <a:latin typeface="Times New Roman"/>
                <a:cs typeface="Times New Roman"/>
              </a:rPr>
              <a:t>information</a:t>
            </a:r>
            <a:r>
              <a:rPr sz="2400" dirty="0">
                <a:latin typeface="Times New Roman"/>
                <a:cs typeface="Times New Roman"/>
              </a:rPr>
              <a:t> </a:t>
            </a:r>
            <a:r>
              <a:rPr sz="2400" spc="9" dirty="0">
                <a:latin typeface="Times New Roman"/>
                <a:cs typeface="Times New Roman"/>
              </a:rPr>
              <a:t>are</a:t>
            </a:r>
            <a:r>
              <a:rPr sz="2400" spc="-9" dirty="0">
                <a:latin typeface="Times New Roman"/>
                <a:cs typeface="Times New Roman"/>
              </a:rPr>
              <a:t> </a:t>
            </a:r>
            <a:r>
              <a:rPr sz="2400" spc="9" dirty="0">
                <a:latin typeface="Times New Roman"/>
                <a:cs typeface="Times New Roman"/>
              </a:rPr>
              <a:t>not</a:t>
            </a:r>
            <a:r>
              <a:rPr sz="2400" spc="5" dirty="0">
                <a:latin typeface="Times New Roman"/>
                <a:cs typeface="Times New Roman"/>
              </a:rPr>
              <a:t> same</a:t>
            </a:r>
            <a:endParaRPr sz="2400" dirty="0">
              <a:latin typeface="Times New Roman"/>
              <a:cs typeface="Times New Roman"/>
            </a:endParaRPr>
          </a:p>
          <a:p>
            <a:pPr marL="193475" indent="-182534" algn="just">
              <a:spcBef>
                <a:spcPts val="576"/>
              </a:spcBef>
              <a:buFont typeface="Arial MT"/>
              <a:buChar char="•"/>
              <a:tabLst>
                <a:tab pos="194051" algn="l"/>
              </a:tabLst>
            </a:pPr>
            <a:r>
              <a:rPr sz="2400" spc="9" dirty="0">
                <a:latin typeface="Times New Roman"/>
                <a:cs typeface="Times New Roman"/>
              </a:rPr>
              <a:t>Data</a:t>
            </a:r>
            <a:r>
              <a:rPr sz="2400" spc="-9" dirty="0">
                <a:latin typeface="Times New Roman"/>
                <a:cs typeface="Times New Roman"/>
              </a:rPr>
              <a:t> </a:t>
            </a:r>
            <a:r>
              <a:rPr sz="2400" spc="9" dirty="0">
                <a:latin typeface="Times New Roman"/>
                <a:cs typeface="Times New Roman"/>
              </a:rPr>
              <a:t>is</a:t>
            </a:r>
            <a:r>
              <a:rPr sz="2400" spc="5" dirty="0">
                <a:latin typeface="Times New Roman"/>
                <a:cs typeface="Times New Roman"/>
              </a:rPr>
              <a:t> </a:t>
            </a:r>
            <a:r>
              <a:rPr sz="2400" spc="9" dirty="0">
                <a:latin typeface="Times New Roman"/>
                <a:cs typeface="Times New Roman"/>
              </a:rPr>
              <a:t>a</a:t>
            </a:r>
            <a:r>
              <a:rPr sz="2400" spc="-9" dirty="0">
                <a:latin typeface="Times New Roman"/>
                <a:cs typeface="Times New Roman"/>
              </a:rPr>
              <a:t> </a:t>
            </a:r>
            <a:r>
              <a:rPr sz="2400" spc="9" dirty="0">
                <a:latin typeface="Times New Roman"/>
                <a:cs typeface="Times New Roman"/>
              </a:rPr>
              <a:t>mean</a:t>
            </a:r>
            <a:r>
              <a:rPr sz="2400" spc="27" dirty="0">
                <a:latin typeface="Times New Roman"/>
                <a:cs typeface="Times New Roman"/>
              </a:rPr>
              <a:t> </a:t>
            </a:r>
            <a:r>
              <a:rPr sz="2400" spc="9" dirty="0">
                <a:latin typeface="Times New Roman"/>
                <a:cs typeface="Times New Roman"/>
              </a:rPr>
              <a:t>to</a:t>
            </a:r>
            <a:r>
              <a:rPr sz="2400" spc="-23" dirty="0">
                <a:latin typeface="Times New Roman"/>
                <a:cs typeface="Times New Roman"/>
              </a:rPr>
              <a:t> </a:t>
            </a:r>
            <a:r>
              <a:rPr sz="2400" spc="9" dirty="0">
                <a:latin typeface="Times New Roman"/>
                <a:cs typeface="Times New Roman"/>
              </a:rPr>
              <a:t>convey</a:t>
            </a:r>
            <a:r>
              <a:rPr sz="2400" spc="5" dirty="0">
                <a:latin typeface="Times New Roman"/>
                <a:cs typeface="Times New Roman"/>
              </a:rPr>
              <a:t> </a:t>
            </a:r>
            <a:r>
              <a:rPr sz="2400" spc="9" dirty="0">
                <a:latin typeface="Times New Roman"/>
                <a:cs typeface="Times New Roman"/>
              </a:rPr>
              <a:t>the</a:t>
            </a:r>
            <a:r>
              <a:rPr sz="2400" spc="-5" dirty="0">
                <a:latin typeface="Times New Roman"/>
                <a:cs typeface="Times New Roman"/>
              </a:rPr>
              <a:t> </a:t>
            </a:r>
            <a:r>
              <a:rPr sz="2400" spc="5" dirty="0">
                <a:latin typeface="Times New Roman"/>
                <a:cs typeface="Times New Roman"/>
              </a:rPr>
              <a:t>information</a:t>
            </a:r>
            <a:endParaRPr sz="2400" dirty="0">
              <a:latin typeface="Times New Roman"/>
              <a:cs typeface="Times New Roman"/>
            </a:endParaRPr>
          </a:p>
          <a:p>
            <a:pPr marL="193475" indent="-182534" algn="just">
              <a:spcBef>
                <a:spcPts val="580"/>
              </a:spcBef>
              <a:buFont typeface="Arial MT"/>
              <a:buChar char="•"/>
              <a:tabLst>
                <a:tab pos="194051" algn="l"/>
              </a:tabLst>
            </a:pPr>
            <a:r>
              <a:rPr sz="2400" spc="-23" dirty="0">
                <a:latin typeface="Times New Roman"/>
                <a:cs typeface="Times New Roman"/>
              </a:rPr>
              <a:t>W.k.t.</a:t>
            </a:r>
            <a:r>
              <a:rPr sz="2400" spc="9" dirty="0">
                <a:latin typeface="Times New Roman"/>
                <a:cs typeface="Times New Roman"/>
              </a:rPr>
              <a:t> </a:t>
            </a:r>
            <a:r>
              <a:rPr sz="2400" spc="5" dirty="0">
                <a:latin typeface="Times New Roman"/>
                <a:cs typeface="Times New Roman"/>
              </a:rPr>
              <a:t>same</a:t>
            </a:r>
            <a:r>
              <a:rPr sz="2400" spc="23" dirty="0">
                <a:latin typeface="Times New Roman"/>
                <a:cs typeface="Times New Roman"/>
              </a:rPr>
              <a:t> </a:t>
            </a:r>
            <a:r>
              <a:rPr sz="2400" spc="5" dirty="0">
                <a:latin typeface="Times New Roman"/>
                <a:cs typeface="Times New Roman"/>
              </a:rPr>
              <a:t>information</a:t>
            </a:r>
            <a:r>
              <a:rPr sz="2400" spc="32" dirty="0">
                <a:latin typeface="Times New Roman"/>
                <a:cs typeface="Times New Roman"/>
              </a:rPr>
              <a:t> </a:t>
            </a:r>
            <a:r>
              <a:rPr sz="2400" spc="5" dirty="0">
                <a:latin typeface="Times New Roman"/>
                <a:cs typeface="Times New Roman"/>
              </a:rPr>
              <a:t>can</a:t>
            </a:r>
            <a:r>
              <a:rPr sz="2400" spc="36" dirty="0">
                <a:latin typeface="Times New Roman"/>
                <a:cs typeface="Times New Roman"/>
              </a:rPr>
              <a:t> </a:t>
            </a:r>
            <a:r>
              <a:rPr sz="2400" spc="9" dirty="0">
                <a:latin typeface="Times New Roman"/>
                <a:cs typeface="Times New Roman"/>
              </a:rPr>
              <a:t>be</a:t>
            </a:r>
            <a:r>
              <a:rPr sz="2400" dirty="0">
                <a:latin typeface="Times New Roman"/>
                <a:cs typeface="Times New Roman"/>
              </a:rPr>
              <a:t> </a:t>
            </a:r>
            <a:r>
              <a:rPr sz="2400" spc="5" dirty="0">
                <a:latin typeface="Times New Roman"/>
                <a:cs typeface="Times New Roman"/>
              </a:rPr>
              <a:t>represented</a:t>
            </a:r>
            <a:r>
              <a:rPr sz="2400" spc="-14" dirty="0">
                <a:latin typeface="Times New Roman"/>
                <a:cs typeface="Times New Roman"/>
              </a:rPr>
              <a:t> </a:t>
            </a:r>
            <a:r>
              <a:rPr sz="2400" spc="9" dirty="0">
                <a:latin typeface="Times New Roman"/>
                <a:cs typeface="Times New Roman"/>
              </a:rPr>
              <a:t>using</a:t>
            </a:r>
            <a:r>
              <a:rPr sz="2400" spc="14" dirty="0">
                <a:latin typeface="Times New Roman"/>
                <a:cs typeface="Times New Roman"/>
              </a:rPr>
              <a:t> </a:t>
            </a:r>
            <a:r>
              <a:rPr sz="2400" spc="9" dirty="0">
                <a:latin typeface="Times New Roman"/>
                <a:cs typeface="Times New Roman"/>
              </a:rPr>
              <a:t>various</a:t>
            </a:r>
            <a:r>
              <a:rPr sz="2400" spc="-9" dirty="0">
                <a:latin typeface="Times New Roman"/>
                <a:cs typeface="Times New Roman"/>
              </a:rPr>
              <a:t> </a:t>
            </a:r>
            <a:r>
              <a:rPr sz="2400" spc="9" dirty="0">
                <a:latin typeface="Times New Roman"/>
                <a:cs typeface="Times New Roman"/>
              </a:rPr>
              <a:t>amount</a:t>
            </a:r>
            <a:r>
              <a:rPr sz="2400" spc="14" dirty="0">
                <a:latin typeface="Times New Roman"/>
                <a:cs typeface="Times New Roman"/>
              </a:rPr>
              <a:t> </a:t>
            </a:r>
            <a:r>
              <a:rPr sz="2400" spc="9" dirty="0">
                <a:latin typeface="Times New Roman"/>
                <a:cs typeface="Times New Roman"/>
              </a:rPr>
              <a:t>of</a:t>
            </a:r>
            <a:r>
              <a:rPr sz="2400" spc="27" dirty="0">
                <a:latin typeface="Times New Roman"/>
                <a:cs typeface="Times New Roman"/>
              </a:rPr>
              <a:t> </a:t>
            </a:r>
            <a:r>
              <a:rPr sz="2400" spc="9" dirty="0">
                <a:latin typeface="Times New Roman"/>
                <a:cs typeface="Times New Roman"/>
              </a:rPr>
              <a:t>data</a:t>
            </a:r>
            <a:endParaRPr sz="2400" dirty="0">
              <a:latin typeface="Times New Roman"/>
              <a:cs typeface="Times New Roman"/>
            </a:endParaRPr>
          </a:p>
          <a:p>
            <a:pPr marL="193475" indent="-182534" algn="just">
              <a:spcBef>
                <a:spcPts val="585"/>
              </a:spcBef>
              <a:buFont typeface="Arial MT"/>
              <a:buChar char="•"/>
              <a:tabLst>
                <a:tab pos="194051" algn="l"/>
              </a:tabLst>
            </a:pPr>
            <a:r>
              <a:rPr sz="2400" spc="9" dirty="0">
                <a:latin typeface="Times New Roman"/>
                <a:cs typeface="Times New Roman"/>
              </a:rPr>
              <a:t>Some</a:t>
            </a:r>
            <a:r>
              <a:rPr sz="2400" spc="27" dirty="0">
                <a:latin typeface="Times New Roman"/>
                <a:cs typeface="Times New Roman"/>
              </a:rPr>
              <a:t> </a:t>
            </a:r>
            <a:r>
              <a:rPr sz="2400" spc="5" dirty="0">
                <a:latin typeface="Times New Roman"/>
                <a:cs typeface="Times New Roman"/>
              </a:rPr>
              <a:t>representations</a:t>
            </a:r>
            <a:r>
              <a:rPr sz="2400" spc="36" dirty="0">
                <a:latin typeface="Times New Roman"/>
                <a:cs typeface="Times New Roman"/>
              </a:rPr>
              <a:t> </a:t>
            </a:r>
            <a:r>
              <a:rPr sz="2400" spc="5" dirty="0">
                <a:latin typeface="Times New Roman"/>
                <a:cs typeface="Times New Roman"/>
              </a:rPr>
              <a:t>may</a:t>
            </a:r>
            <a:r>
              <a:rPr sz="2400" spc="14" dirty="0">
                <a:latin typeface="Times New Roman"/>
                <a:cs typeface="Times New Roman"/>
              </a:rPr>
              <a:t> </a:t>
            </a:r>
            <a:r>
              <a:rPr sz="2400" spc="9" dirty="0">
                <a:latin typeface="Times New Roman"/>
                <a:cs typeface="Times New Roman"/>
              </a:rPr>
              <a:t>contain</a:t>
            </a:r>
            <a:r>
              <a:rPr sz="2400" spc="-9" dirty="0">
                <a:latin typeface="Times New Roman"/>
                <a:cs typeface="Times New Roman"/>
              </a:rPr>
              <a:t> </a:t>
            </a:r>
            <a:r>
              <a:rPr sz="2400" spc="5" dirty="0">
                <a:latin typeface="Times New Roman"/>
                <a:cs typeface="Times New Roman"/>
              </a:rPr>
              <a:t>irrelevant</a:t>
            </a:r>
            <a:r>
              <a:rPr sz="2400" spc="18" dirty="0">
                <a:latin typeface="Times New Roman"/>
                <a:cs typeface="Times New Roman"/>
              </a:rPr>
              <a:t> </a:t>
            </a:r>
            <a:r>
              <a:rPr sz="2400" spc="9" dirty="0">
                <a:latin typeface="Times New Roman"/>
                <a:cs typeface="Times New Roman"/>
              </a:rPr>
              <a:t>or </a:t>
            </a:r>
            <a:r>
              <a:rPr sz="2400" spc="5" dirty="0">
                <a:latin typeface="Times New Roman"/>
                <a:cs typeface="Times New Roman"/>
              </a:rPr>
              <a:t>repeated</a:t>
            </a:r>
            <a:r>
              <a:rPr sz="2400" spc="14" dirty="0">
                <a:latin typeface="Times New Roman"/>
                <a:cs typeface="Times New Roman"/>
              </a:rPr>
              <a:t> </a:t>
            </a:r>
            <a:r>
              <a:rPr sz="2400" spc="5" dirty="0">
                <a:latin typeface="Times New Roman"/>
                <a:cs typeface="Times New Roman"/>
              </a:rPr>
              <a:t>information</a:t>
            </a:r>
            <a:r>
              <a:rPr sz="2400" spc="36" dirty="0">
                <a:latin typeface="Times New Roman"/>
                <a:cs typeface="Times New Roman"/>
              </a:rPr>
              <a:t> </a:t>
            </a:r>
            <a:r>
              <a:rPr sz="2400" spc="14" dirty="0">
                <a:latin typeface="Times New Roman"/>
                <a:cs typeface="Times New Roman"/>
              </a:rPr>
              <a:t>– </a:t>
            </a:r>
            <a:r>
              <a:rPr sz="2400" spc="9" dirty="0">
                <a:latin typeface="Times New Roman"/>
                <a:cs typeface="Times New Roman"/>
              </a:rPr>
              <a:t>redundant</a:t>
            </a:r>
            <a:r>
              <a:rPr sz="2400" spc="23" dirty="0">
                <a:latin typeface="Times New Roman"/>
                <a:cs typeface="Times New Roman"/>
              </a:rPr>
              <a:t> </a:t>
            </a:r>
            <a:r>
              <a:rPr sz="2400" spc="9" dirty="0">
                <a:latin typeface="Times New Roman"/>
                <a:cs typeface="Times New Roman"/>
              </a:rPr>
              <a:t>data</a:t>
            </a:r>
            <a:endParaRPr sz="2400" dirty="0">
              <a:latin typeface="Times New Roman"/>
              <a:cs typeface="Times New Roman"/>
            </a:endParaRPr>
          </a:p>
        </p:txBody>
      </p:sp>
    </p:spTree>
    <p:extLst>
      <p:ext uri="{BB962C8B-B14F-4D97-AF65-F5344CB8AC3E}">
        <p14:creationId xmlns:p14="http://schemas.microsoft.com/office/powerpoint/2010/main" val="2377688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7676" y="149325"/>
            <a:ext cx="643904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299192" y="1270958"/>
            <a:ext cx="8736896" cy="1389070"/>
          </a:xfrm>
          <a:prstGeom prst="rect">
            <a:avLst/>
          </a:prstGeom>
        </p:spPr>
        <p:txBody>
          <a:bodyPr vert="horz" wrap="square" lIns="0" tIns="47216" rIns="0" bIns="0" rtlCol="0">
            <a:spAutoFit/>
          </a:bodyPr>
          <a:lstStyle/>
          <a:p>
            <a:pPr marL="204991" marR="16123" indent="-182534" algn="just">
              <a:lnSpc>
                <a:spcPts val="2231"/>
              </a:lnSpc>
              <a:spcBef>
                <a:spcPts val="371"/>
              </a:spcBef>
              <a:buFont typeface="Arial MT"/>
              <a:buChar char="•"/>
              <a:tabLst>
                <a:tab pos="205567" algn="l"/>
              </a:tabLst>
            </a:pPr>
            <a:r>
              <a:rPr sz="2800" spc="5" dirty="0">
                <a:latin typeface="Times New Roman"/>
                <a:cs typeface="Times New Roman"/>
              </a:rPr>
              <a:t>Let</a:t>
            </a:r>
            <a:r>
              <a:rPr sz="2800" spc="14" dirty="0">
                <a:latin typeface="Times New Roman"/>
                <a:cs typeface="Times New Roman"/>
              </a:rPr>
              <a:t> </a:t>
            </a:r>
            <a:r>
              <a:rPr sz="2800" spc="5" dirty="0">
                <a:latin typeface="Times New Roman"/>
                <a:cs typeface="Times New Roman"/>
              </a:rPr>
              <a:t>there</a:t>
            </a:r>
            <a:r>
              <a:rPr sz="2800" spc="23" dirty="0">
                <a:latin typeface="Times New Roman"/>
                <a:cs typeface="Times New Roman"/>
              </a:rPr>
              <a:t> </a:t>
            </a:r>
            <a:r>
              <a:rPr sz="2800" spc="9" dirty="0">
                <a:latin typeface="Times New Roman"/>
                <a:cs typeface="Times New Roman"/>
              </a:rPr>
              <a:t>be</a:t>
            </a:r>
            <a:r>
              <a:rPr sz="2800" dirty="0">
                <a:latin typeface="Times New Roman"/>
                <a:cs typeface="Times New Roman"/>
              </a:rPr>
              <a:t> </a:t>
            </a:r>
            <a:r>
              <a:rPr sz="2800" spc="9" dirty="0">
                <a:latin typeface="Times New Roman"/>
                <a:cs typeface="Times New Roman"/>
              </a:rPr>
              <a:t>two</a:t>
            </a:r>
            <a:r>
              <a:rPr sz="2800" spc="14" dirty="0">
                <a:latin typeface="Times New Roman"/>
                <a:cs typeface="Times New Roman"/>
              </a:rPr>
              <a:t> </a:t>
            </a:r>
            <a:r>
              <a:rPr sz="2800" spc="5" dirty="0">
                <a:latin typeface="Times New Roman"/>
                <a:cs typeface="Times New Roman"/>
              </a:rPr>
              <a:t>representations</a:t>
            </a:r>
            <a:r>
              <a:rPr sz="2800" spc="-9" dirty="0">
                <a:latin typeface="Times New Roman"/>
                <a:cs typeface="Times New Roman"/>
              </a:rPr>
              <a:t> </a:t>
            </a:r>
            <a:r>
              <a:rPr sz="2800" spc="9" dirty="0">
                <a:latin typeface="Times New Roman"/>
                <a:cs typeface="Times New Roman"/>
              </a:rPr>
              <a:t>to of</a:t>
            </a:r>
            <a:r>
              <a:rPr sz="2800" spc="5" dirty="0">
                <a:latin typeface="Times New Roman"/>
                <a:cs typeface="Times New Roman"/>
              </a:rPr>
              <a:t> </a:t>
            </a:r>
            <a:r>
              <a:rPr sz="2800" spc="9" dirty="0">
                <a:latin typeface="Times New Roman"/>
                <a:cs typeface="Times New Roman"/>
              </a:rPr>
              <a:t>the</a:t>
            </a:r>
            <a:r>
              <a:rPr sz="2800" spc="5" dirty="0">
                <a:latin typeface="Times New Roman"/>
                <a:cs typeface="Times New Roman"/>
              </a:rPr>
              <a:t> same</a:t>
            </a:r>
            <a:r>
              <a:rPr sz="2800" spc="41" dirty="0">
                <a:latin typeface="Times New Roman"/>
                <a:cs typeface="Times New Roman"/>
              </a:rPr>
              <a:t> </a:t>
            </a:r>
            <a:r>
              <a:rPr sz="2800" spc="5" dirty="0">
                <a:latin typeface="Times New Roman"/>
                <a:cs typeface="Times New Roman"/>
              </a:rPr>
              <a:t>information</a:t>
            </a:r>
            <a:r>
              <a:rPr sz="2800" spc="32" dirty="0">
                <a:latin typeface="Times New Roman"/>
                <a:cs typeface="Times New Roman"/>
              </a:rPr>
              <a:t> </a:t>
            </a:r>
            <a:r>
              <a:rPr sz="2800" spc="9" dirty="0">
                <a:latin typeface="Times New Roman"/>
                <a:cs typeface="Times New Roman"/>
              </a:rPr>
              <a:t>and </a:t>
            </a:r>
            <a:r>
              <a:rPr sz="2800" spc="5" dirty="0">
                <a:latin typeface="Times New Roman"/>
                <a:cs typeface="Times New Roman"/>
              </a:rPr>
              <a:t>let</a:t>
            </a:r>
            <a:r>
              <a:rPr sz="2800" spc="18" dirty="0">
                <a:latin typeface="Times New Roman"/>
                <a:cs typeface="Times New Roman"/>
              </a:rPr>
              <a:t> </a:t>
            </a:r>
            <a:r>
              <a:rPr sz="2800" spc="9" dirty="0">
                <a:latin typeface="Times New Roman"/>
                <a:cs typeface="Times New Roman"/>
              </a:rPr>
              <a:t>a</a:t>
            </a:r>
            <a:r>
              <a:rPr sz="2800" dirty="0">
                <a:latin typeface="Times New Roman"/>
                <a:cs typeface="Times New Roman"/>
              </a:rPr>
              <a:t> </a:t>
            </a:r>
            <a:r>
              <a:rPr sz="2800" spc="9" dirty="0">
                <a:latin typeface="Times New Roman"/>
                <a:cs typeface="Times New Roman"/>
              </a:rPr>
              <a:t>and </a:t>
            </a:r>
            <a:r>
              <a:rPr sz="2800" spc="14" dirty="0">
                <a:latin typeface="Times New Roman"/>
                <a:cs typeface="Times New Roman"/>
              </a:rPr>
              <a:t>b</a:t>
            </a:r>
            <a:r>
              <a:rPr sz="2800" spc="9" dirty="0">
                <a:latin typeface="Times New Roman"/>
                <a:cs typeface="Times New Roman"/>
              </a:rPr>
              <a:t> be</a:t>
            </a:r>
            <a:r>
              <a:rPr sz="2800" spc="5" dirty="0">
                <a:latin typeface="Times New Roman"/>
                <a:cs typeface="Times New Roman"/>
              </a:rPr>
              <a:t> </a:t>
            </a:r>
            <a:r>
              <a:rPr sz="2800" spc="9" dirty="0">
                <a:latin typeface="Times New Roman"/>
                <a:cs typeface="Times New Roman"/>
              </a:rPr>
              <a:t>the </a:t>
            </a:r>
            <a:r>
              <a:rPr sz="2800" spc="-499" dirty="0">
                <a:latin typeface="Times New Roman"/>
                <a:cs typeface="Times New Roman"/>
              </a:rPr>
              <a:t> </a:t>
            </a:r>
            <a:r>
              <a:rPr sz="2800" spc="9" dirty="0">
                <a:latin typeface="Times New Roman"/>
                <a:cs typeface="Times New Roman"/>
              </a:rPr>
              <a:t>number</a:t>
            </a:r>
            <a:r>
              <a:rPr sz="2800" spc="18" dirty="0">
                <a:latin typeface="Times New Roman"/>
                <a:cs typeface="Times New Roman"/>
              </a:rPr>
              <a:t> </a:t>
            </a:r>
            <a:r>
              <a:rPr sz="2800" spc="9" dirty="0">
                <a:latin typeface="Times New Roman"/>
                <a:cs typeface="Times New Roman"/>
              </a:rPr>
              <a:t>of</a:t>
            </a:r>
            <a:r>
              <a:rPr sz="2800" dirty="0">
                <a:latin typeface="Times New Roman"/>
                <a:cs typeface="Times New Roman"/>
              </a:rPr>
              <a:t> </a:t>
            </a:r>
            <a:r>
              <a:rPr sz="2800" spc="9" dirty="0">
                <a:latin typeface="Times New Roman"/>
                <a:cs typeface="Times New Roman"/>
              </a:rPr>
              <a:t>bits</a:t>
            </a:r>
            <a:r>
              <a:rPr sz="2800" spc="5" dirty="0">
                <a:latin typeface="Times New Roman"/>
                <a:cs typeface="Times New Roman"/>
              </a:rPr>
              <a:t> </a:t>
            </a:r>
            <a:r>
              <a:rPr sz="2800" spc="9" dirty="0">
                <a:latin typeface="Times New Roman"/>
                <a:cs typeface="Times New Roman"/>
              </a:rPr>
              <a:t>to</a:t>
            </a:r>
            <a:r>
              <a:rPr sz="2800" spc="5" dirty="0">
                <a:latin typeface="Times New Roman"/>
                <a:cs typeface="Times New Roman"/>
              </a:rPr>
              <a:t> represent</a:t>
            </a:r>
            <a:r>
              <a:rPr sz="2800" spc="9" dirty="0">
                <a:latin typeface="Times New Roman"/>
                <a:cs typeface="Times New Roman"/>
              </a:rPr>
              <a:t> them</a:t>
            </a:r>
            <a:r>
              <a:rPr sz="2800" spc="-14" dirty="0">
                <a:latin typeface="Times New Roman"/>
                <a:cs typeface="Times New Roman"/>
              </a:rPr>
              <a:t> </a:t>
            </a:r>
            <a:r>
              <a:rPr sz="2800" spc="-5" dirty="0">
                <a:latin typeface="Times New Roman"/>
                <a:cs typeface="Times New Roman"/>
              </a:rPr>
              <a:t>respectively.</a:t>
            </a:r>
            <a:endParaRPr sz="2800" dirty="0">
              <a:latin typeface="Times New Roman"/>
              <a:cs typeface="Times New Roman"/>
            </a:endParaRPr>
          </a:p>
          <a:p>
            <a:pPr marL="204991" indent="-182534" algn="just">
              <a:spcBef>
                <a:spcPts val="540"/>
              </a:spcBef>
              <a:buFont typeface="Arial MT"/>
              <a:buChar char="•"/>
              <a:tabLst>
                <a:tab pos="205567" algn="l"/>
              </a:tabLst>
            </a:pPr>
            <a:r>
              <a:rPr sz="2800" spc="9" dirty="0">
                <a:latin typeface="Times New Roman"/>
                <a:cs typeface="Times New Roman"/>
              </a:rPr>
              <a:t>The</a:t>
            </a:r>
            <a:r>
              <a:rPr sz="2800" spc="-9" dirty="0">
                <a:latin typeface="Times New Roman"/>
                <a:cs typeface="Times New Roman"/>
              </a:rPr>
              <a:t> </a:t>
            </a:r>
            <a:r>
              <a:rPr sz="2800" spc="5" dirty="0">
                <a:latin typeface="Times New Roman"/>
                <a:cs typeface="Times New Roman"/>
              </a:rPr>
              <a:t>relative</a:t>
            </a:r>
            <a:r>
              <a:rPr sz="2800" spc="14" dirty="0">
                <a:latin typeface="Times New Roman"/>
                <a:cs typeface="Times New Roman"/>
              </a:rPr>
              <a:t> </a:t>
            </a:r>
            <a:r>
              <a:rPr sz="2800" spc="9" dirty="0">
                <a:latin typeface="Times New Roman"/>
                <a:cs typeface="Times New Roman"/>
              </a:rPr>
              <a:t>data</a:t>
            </a:r>
            <a:r>
              <a:rPr sz="2800" spc="-9" dirty="0">
                <a:latin typeface="Times New Roman"/>
                <a:cs typeface="Times New Roman"/>
              </a:rPr>
              <a:t> </a:t>
            </a:r>
            <a:r>
              <a:rPr sz="2800" spc="9" dirty="0">
                <a:latin typeface="Times New Roman"/>
                <a:cs typeface="Times New Roman"/>
              </a:rPr>
              <a:t>redundancy</a:t>
            </a:r>
            <a:r>
              <a:rPr sz="2800" dirty="0">
                <a:latin typeface="Times New Roman"/>
                <a:cs typeface="Times New Roman"/>
              </a:rPr>
              <a:t> </a:t>
            </a:r>
            <a:r>
              <a:rPr sz="2800" spc="14" dirty="0">
                <a:latin typeface="Times New Roman"/>
                <a:cs typeface="Times New Roman"/>
              </a:rPr>
              <a:t>R</a:t>
            </a:r>
            <a:r>
              <a:rPr sz="2800" spc="20" baseline="-20370" dirty="0">
                <a:latin typeface="Times New Roman"/>
                <a:cs typeface="Times New Roman"/>
              </a:rPr>
              <a:t>D</a:t>
            </a:r>
            <a:r>
              <a:rPr sz="2800" spc="245" baseline="-20370" dirty="0">
                <a:latin typeface="Times New Roman"/>
                <a:cs typeface="Times New Roman"/>
              </a:rPr>
              <a:t> </a:t>
            </a:r>
            <a:r>
              <a:rPr sz="2800" spc="9" dirty="0">
                <a:latin typeface="Times New Roman"/>
                <a:cs typeface="Times New Roman"/>
              </a:rPr>
              <a:t>is</a:t>
            </a:r>
            <a:r>
              <a:rPr sz="2800" dirty="0">
                <a:latin typeface="Times New Roman"/>
                <a:cs typeface="Times New Roman"/>
              </a:rPr>
              <a:t> </a:t>
            </a:r>
            <a:r>
              <a:rPr sz="2800" spc="9" dirty="0">
                <a:latin typeface="Times New Roman"/>
                <a:cs typeface="Times New Roman"/>
              </a:rPr>
              <a:t>given</a:t>
            </a:r>
            <a:r>
              <a:rPr sz="2800" dirty="0">
                <a:latin typeface="Times New Roman"/>
                <a:cs typeface="Times New Roman"/>
              </a:rPr>
              <a:t> </a:t>
            </a:r>
            <a:r>
              <a:rPr sz="2800" spc="-32" dirty="0">
                <a:latin typeface="Times New Roman"/>
                <a:cs typeface="Times New Roman"/>
              </a:rPr>
              <a:t>by,</a:t>
            </a:r>
            <a:endParaRPr sz="2800" dirty="0">
              <a:latin typeface="Times New Roman"/>
              <a:cs typeface="Times New Roman"/>
            </a:endParaRPr>
          </a:p>
        </p:txBody>
      </p:sp>
      <p:sp>
        <p:nvSpPr>
          <p:cNvPr id="4" name="object 4"/>
          <p:cNvSpPr txBox="1"/>
          <p:nvPr/>
        </p:nvSpPr>
        <p:spPr>
          <a:xfrm>
            <a:off x="1264473" y="4436082"/>
            <a:ext cx="7285167" cy="1962328"/>
          </a:xfrm>
          <a:prstGeom prst="rect">
            <a:avLst/>
          </a:prstGeom>
        </p:spPr>
        <p:txBody>
          <a:bodyPr vert="horz" wrap="square" lIns="0" tIns="84070" rIns="0" bIns="0" rtlCol="0">
            <a:spAutoFit/>
          </a:bodyPr>
          <a:lstStyle/>
          <a:p>
            <a:pPr marL="216508" indent="-182534">
              <a:spcBef>
                <a:spcPts val="662"/>
              </a:spcBef>
              <a:buFont typeface="Arial MT"/>
              <a:buChar char="•"/>
              <a:tabLst>
                <a:tab pos="217083" algn="l"/>
              </a:tabLst>
            </a:pPr>
            <a:r>
              <a:rPr sz="2040" spc="5" dirty="0">
                <a:latin typeface="Times New Roman"/>
                <a:cs typeface="Times New Roman"/>
              </a:rPr>
              <a:t>where</a:t>
            </a:r>
            <a:r>
              <a:rPr sz="2040" spc="-5" dirty="0">
                <a:latin typeface="Times New Roman"/>
                <a:cs typeface="Times New Roman"/>
              </a:rPr>
              <a:t> </a:t>
            </a:r>
            <a:r>
              <a:rPr sz="2040" spc="18" dirty="0">
                <a:latin typeface="Times New Roman"/>
                <a:cs typeface="Times New Roman"/>
              </a:rPr>
              <a:t>C</a:t>
            </a:r>
            <a:r>
              <a:rPr sz="2040" spc="27" baseline="-20370" dirty="0">
                <a:latin typeface="Times New Roman"/>
                <a:cs typeface="Times New Roman"/>
              </a:rPr>
              <a:t>R</a:t>
            </a:r>
            <a:r>
              <a:rPr sz="2040" spc="258" baseline="-20370" dirty="0">
                <a:latin typeface="Times New Roman"/>
                <a:cs typeface="Times New Roman"/>
              </a:rPr>
              <a:t> </a:t>
            </a:r>
            <a:r>
              <a:rPr sz="2040" spc="9" dirty="0">
                <a:latin typeface="Times New Roman"/>
                <a:cs typeface="Times New Roman"/>
              </a:rPr>
              <a:t>is</a:t>
            </a:r>
            <a:r>
              <a:rPr sz="2040" spc="5" dirty="0">
                <a:latin typeface="Times New Roman"/>
                <a:cs typeface="Times New Roman"/>
              </a:rPr>
              <a:t> compression</a:t>
            </a:r>
            <a:r>
              <a:rPr sz="2040" spc="27" dirty="0">
                <a:latin typeface="Times New Roman"/>
                <a:cs typeface="Times New Roman"/>
              </a:rPr>
              <a:t> </a:t>
            </a:r>
            <a:r>
              <a:rPr sz="2040" spc="5" dirty="0">
                <a:latin typeface="Times New Roman"/>
                <a:cs typeface="Times New Roman"/>
              </a:rPr>
              <a:t>ratio,</a:t>
            </a:r>
            <a:r>
              <a:rPr sz="2040" spc="9" dirty="0">
                <a:latin typeface="Times New Roman"/>
                <a:cs typeface="Times New Roman"/>
              </a:rPr>
              <a:t> given</a:t>
            </a:r>
            <a:r>
              <a:rPr sz="2040" spc="5" dirty="0">
                <a:latin typeface="Times New Roman"/>
                <a:cs typeface="Times New Roman"/>
              </a:rPr>
              <a:t> </a:t>
            </a:r>
            <a:r>
              <a:rPr sz="2040" spc="14" dirty="0">
                <a:latin typeface="Times New Roman"/>
                <a:cs typeface="Times New Roman"/>
              </a:rPr>
              <a:t>by</a:t>
            </a:r>
            <a:r>
              <a:rPr sz="2040" spc="5" dirty="0">
                <a:latin typeface="Times New Roman"/>
                <a:cs typeface="Times New Roman"/>
              </a:rPr>
              <a:t> </a:t>
            </a:r>
            <a:r>
              <a:rPr sz="2040" spc="14" dirty="0">
                <a:latin typeface="Times New Roman"/>
                <a:cs typeface="Times New Roman"/>
              </a:rPr>
              <a:t>C</a:t>
            </a:r>
            <a:r>
              <a:rPr sz="2040" spc="20" baseline="-20370" dirty="0">
                <a:latin typeface="Times New Roman"/>
                <a:cs typeface="Times New Roman"/>
              </a:rPr>
              <a:t>R</a:t>
            </a:r>
            <a:r>
              <a:rPr sz="2040" spc="14" dirty="0">
                <a:latin typeface="Times New Roman"/>
                <a:cs typeface="Times New Roman"/>
              </a:rPr>
              <a:t>=</a:t>
            </a:r>
            <a:r>
              <a:rPr sz="2040" spc="-5" dirty="0">
                <a:latin typeface="Times New Roman"/>
                <a:cs typeface="Times New Roman"/>
              </a:rPr>
              <a:t> </a:t>
            </a:r>
            <a:r>
              <a:rPr sz="2040" spc="5" dirty="0">
                <a:latin typeface="Times New Roman"/>
                <a:cs typeface="Times New Roman"/>
              </a:rPr>
              <a:t>a/b</a:t>
            </a:r>
            <a:endParaRPr sz="2040" dirty="0">
              <a:latin typeface="Times New Roman"/>
              <a:cs typeface="Times New Roman"/>
            </a:endParaRPr>
          </a:p>
          <a:p>
            <a:pPr marL="216508" indent="-182534">
              <a:spcBef>
                <a:spcPts val="576"/>
              </a:spcBef>
              <a:buFont typeface="Arial MT"/>
              <a:buChar char="•"/>
              <a:tabLst>
                <a:tab pos="217083" algn="l"/>
              </a:tabLst>
            </a:pPr>
            <a:r>
              <a:rPr sz="2040" spc="9" dirty="0">
                <a:latin typeface="Times New Roman"/>
                <a:cs typeface="Times New Roman"/>
              </a:rPr>
              <a:t>Based</a:t>
            </a:r>
            <a:r>
              <a:rPr sz="2040" spc="5" dirty="0">
                <a:latin typeface="Times New Roman"/>
                <a:cs typeface="Times New Roman"/>
              </a:rPr>
              <a:t> </a:t>
            </a:r>
            <a:r>
              <a:rPr sz="2040" spc="14" dirty="0">
                <a:latin typeface="Times New Roman"/>
                <a:cs typeface="Times New Roman"/>
              </a:rPr>
              <a:t>on</a:t>
            </a:r>
            <a:r>
              <a:rPr sz="2040" spc="5" dirty="0">
                <a:latin typeface="Times New Roman"/>
                <a:cs typeface="Times New Roman"/>
              </a:rPr>
              <a:t> </a:t>
            </a:r>
            <a:r>
              <a:rPr sz="2040" spc="9" dirty="0">
                <a:latin typeface="Times New Roman"/>
                <a:cs typeface="Times New Roman"/>
              </a:rPr>
              <a:t>a</a:t>
            </a:r>
            <a:r>
              <a:rPr sz="2040" dirty="0">
                <a:latin typeface="Times New Roman"/>
                <a:cs typeface="Times New Roman"/>
              </a:rPr>
              <a:t> </a:t>
            </a:r>
            <a:r>
              <a:rPr sz="2040" spc="9" dirty="0">
                <a:latin typeface="Times New Roman"/>
                <a:cs typeface="Times New Roman"/>
              </a:rPr>
              <a:t>and</a:t>
            </a:r>
            <a:r>
              <a:rPr sz="2040" spc="27" dirty="0">
                <a:latin typeface="Times New Roman"/>
                <a:cs typeface="Times New Roman"/>
              </a:rPr>
              <a:t> </a:t>
            </a:r>
            <a:r>
              <a:rPr sz="2040" spc="14" dirty="0">
                <a:latin typeface="Times New Roman"/>
                <a:cs typeface="Times New Roman"/>
              </a:rPr>
              <a:t>b</a:t>
            </a:r>
            <a:r>
              <a:rPr sz="2040" spc="-18" dirty="0">
                <a:latin typeface="Times New Roman"/>
                <a:cs typeface="Times New Roman"/>
              </a:rPr>
              <a:t> </a:t>
            </a:r>
            <a:r>
              <a:rPr sz="2040" spc="9" dirty="0">
                <a:latin typeface="Times New Roman"/>
                <a:cs typeface="Times New Roman"/>
              </a:rPr>
              <a:t>values </a:t>
            </a:r>
            <a:r>
              <a:rPr sz="2040" spc="5" dirty="0">
                <a:latin typeface="Times New Roman"/>
                <a:cs typeface="Times New Roman"/>
              </a:rPr>
              <a:t>there</a:t>
            </a:r>
            <a:r>
              <a:rPr sz="2040" spc="-5" dirty="0">
                <a:latin typeface="Times New Roman"/>
                <a:cs typeface="Times New Roman"/>
              </a:rPr>
              <a:t> </a:t>
            </a:r>
            <a:r>
              <a:rPr sz="2040" spc="9" dirty="0">
                <a:latin typeface="Times New Roman"/>
                <a:cs typeface="Times New Roman"/>
              </a:rPr>
              <a:t>can</a:t>
            </a:r>
            <a:r>
              <a:rPr sz="2040" spc="5" dirty="0">
                <a:latin typeface="Times New Roman"/>
                <a:cs typeface="Times New Roman"/>
              </a:rPr>
              <a:t> </a:t>
            </a:r>
            <a:r>
              <a:rPr sz="2040" spc="9" dirty="0">
                <a:latin typeface="Times New Roman"/>
                <a:cs typeface="Times New Roman"/>
              </a:rPr>
              <a:t>be</a:t>
            </a:r>
            <a:r>
              <a:rPr sz="2040" dirty="0">
                <a:latin typeface="Times New Roman"/>
                <a:cs typeface="Times New Roman"/>
              </a:rPr>
              <a:t> </a:t>
            </a:r>
            <a:r>
              <a:rPr sz="2040" spc="5" dirty="0">
                <a:latin typeface="Times New Roman"/>
                <a:cs typeface="Times New Roman"/>
              </a:rPr>
              <a:t>three</a:t>
            </a:r>
            <a:r>
              <a:rPr sz="2040" spc="-5" dirty="0">
                <a:latin typeface="Times New Roman"/>
                <a:cs typeface="Times New Roman"/>
              </a:rPr>
              <a:t> </a:t>
            </a:r>
            <a:r>
              <a:rPr sz="2040" dirty="0">
                <a:latin typeface="Times New Roman"/>
                <a:cs typeface="Times New Roman"/>
              </a:rPr>
              <a:t>different</a:t>
            </a:r>
            <a:r>
              <a:rPr sz="2040" spc="14" dirty="0">
                <a:latin typeface="Times New Roman"/>
                <a:cs typeface="Times New Roman"/>
              </a:rPr>
              <a:t> </a:t>
            </a:r>
            <a:r>
              <a:rPr sz="2040" spc="5" dirty="0">
                <a:latin typeface="Times New Roman"/>
                <a:cs typeface="Times New Roman"/>
              </a:rPr>
              <a:t>cases</a:t>
            </a:r>
            <a:endParaRPr sz="2040" dirty="0">
              <a:latin typeface="Times New Roman"/>
              <a:cs typeface="Times New Roman"/>
            </a:endParaRPr>
          </a:p>
          <a:p>
            <a:pPr marL="216508" indent="-182534">
              <a:spcBef>
                <a:spcPts val="576"/>
              </a:spcBef>
              <a:buFont typeface="Arial MT"/>
              <a:buChar char="•"/>
              <a:tabLst>
                <a:tab pos="217083" algn="l"/>
              </a:tabLst>
            </a:pPr>
            <a:r>
              <a:rPr sz="2040" spc="5" dirty="0">
                <a:latin typeface="Times New Roman"/>
                <a:cs typeface="Times New Roman"/>
              </a:rPr>
              <a:t>i.</a:t>
            </a:r>
            <a:r>
              <a:rPr sz="2040" dirty="0">
                <a:latin typeface="Times New Roman"/>
                <a:cs typeface="Times New Roman"/>
              </a:rPr>
              <a:t> </a:t>
            </a:r>
            <a:r>
              <a:rPr sz="2040" spc="5" dirty="0">
                <a:latin typeface="Times New Roman"/>
                <a:cs typeface="Times New Roman"/>
              </a:rPr>
              <a:t>If</a:t>
            </a:r>
            <a:r>
              <a:rPr sz="2040" spc="-5" dirty="0">
                <a:latin typeface="Times New Roman"/>
                <a:cs typeface="Times New Roman"/>
              </a:rPr>
              <a:t> </a:t>
            </a:r>
            <a:r>
              <a:rPr sz="2040" spc="14" dirty="0">
                <a:latin typeface="Times New Roman"/>
                <a:cs typeface="Times New Roman"/>
              </a:rPr>
              <a:t>b</a:t>
            </a:r>
            <a:r>
              <a:rPr sz="2040" dirty="0">
                <a:latin typeface="Times New Roman"/>
                <a:cs typeface="Times New Roman"/>
              </a:rPr>
              <a:t> </a:t>
            </a:r>
            <a:r>
              <a:rPr sz="2040" spc="14" dirty="0">
                <a:latin typeface="Times New Roman"/>
                <a:cs typeface="Times New Roman"/>
              </a:rPr>
              <a:t>=</a:t>
            </a:r>
            <a:r>
              <a:rPr sz="2040" spc="-9" dirty="0">
                <a:latin typeface="Times New Roman"/>
                <a:cs typeface="Times New Roman"/>
              </a:rPr>
              <a:t> </a:t>
            </a:r>
            <a:r>
              <a:rPr sz="2040" spc="5" dirty="0">
                <a:latin typeface="Times New Roman"/>
                <a:cs typeface="Times New Roman"/>
              </a:rPr>
              <a:t>a,</a:t>
            </a:r>
            <a:r>
              <a:rPr sz="2040" dirty="0">
                <a:latin typeface="Times New Roman"/>
                <a:cs typeface="Times New Roman"/>
              </a:rPr>
              <a:t> </a:t>
            </a:r>
            <a:r>
              <a:rPr sz="2040" spc="14" dirty="0">
                <a:latin typeface="Times New Roman"/>
                <a:cs typeface="Times New Roman"/>
              </a:rPr>
              <a:t>no</a:t>
            </a:r>
            <a:r>
              <a:rPr sz="2040" spc="23" dirty="0">
                <a:latin typeface="Times New Roman"/>
                <a:cs typeface="Times New Roman"/>
              </a:rPr>
              <a:t> </a:t>
            </a:r>
            <a:r>
              <a:rPr sz="2040" spc="9" dirty="0">
                <a:latin typeface="Times New Roman"/>
                <a:cs typeface="Times New Roman"/>
              </a:rPr>
              <a:t>redundant</a:t>
            </a:r>
            <a:r>
              <a:rPr sz="2040" spc="5" dirty="0">
                <a:latin typeface="Times New Roman"/>
                <a:cs typeface="Times New Roman"/>
              </a:rPr>
              <a:t> </a:t>
            </a:r>
            <a:r>
              <a:rPr sz="2040" spc="9" dirty="0">
                <a:latin typeface="Times New Roman"/>
                <a:cs typeface="Times New Roman"/>
              </a:rPr>
              <a:t>data</a:t>
            </a:r>
            <a:r>
              <a:rPr sz="2040" spc="-9" dirty="0">
                <a:latin typeface="Times New Roman"/>
                <a:cs typeface="Times New Roman"/>
              </a:rPr>
              <a:t> </a:t>
            </a:r>
            <a:r>
              <a:rPr sz="2040" spc="9" dirty="0">
                <a:latin typeface="Times New Roman"/>
                <a:cs typeface="Times New Roman"/>
              </a:rPr>
              <a:t>is</a:t>
            </a:r>
            <a:r>
              <a:rPr sz="2040" dirty="0">
                <a:latin typeface="Times New Roman"/>
                <a:cs typeface="Times New Roman"/>
              </a:rPr>
              <a:t> </a:t>
            </a:r>
            <a:r>
              <a:rPr sz="2040" spc="9" dirty="0">
                <a:latin typeface="Times New Roman"/>
                <a:cs typeface="Times New Roman"/>
              </a:rPr>
              <a:t>present</a:t>
            </a:r>
            <a:r>
              <a:rPr sz="2040" spc="-18" dirty="0">
                <a:latin typeface="Times New Roman"/>
                <a:cs typeface="Times New Roman"/>
              </a:rPr>
              <a:t> </a:t>
            </a:r>
            <a:r>
              <a:rPr sz="2040" spc="9" dirty="0">
                <a:latin typeface="Times New Roman"/>
                <a:cs typeface="Times New Roman"/>
              </a:rPr>
              <a:t>in</a:t>
            </a:r>
            <a:r>
              <a:rPr sz="2040" dirty="0">
                <a:latin typeface="Times New Roman"/>
                <a:cs typeface="Times New Roman"/>
              </a:rPr>
              <a:t> </a:t>
            </a:r>
            <a:r>
              <a:rPr sz="2040" spc="9" dirty="0">
                <a:latin typeface="Times New Roman"/>
                <a:cs typeface="Times New Roman"/>
              </a:rPr>
              <a:t>first</a:t>
            </a:r>
            <a:r>
              <a:rPr sz="2040" spc="-18" dirty="0">
                <a:latin typeface="Times New Roman"/>
                <a:cs typeface="Times New Roman"/>
              </a:rPr>
              <a:t> </a:t>
            </a:r>
            <a:r>
              <a:rPr sz="2040" spc="5" dirty="0">
                <a:latin typeface="Times New Roman"/>
                <a:cs typeface="Times New Roman"/>
              </a:rPr>
              <a:t>set</a:t>
            </a:r>
            <a:endParaRPr sz="2040" dirty="0">
              <a:latin typeface="Times New Roman"/>
              <a:cs typeface="Times New Roman"/>
            </a:endParaRPr>
          </a:p>
          <a:p>
            <a:pPr marL="216508" indent="-182534">
              <a:spcBef>
                <a:spcPts val="576"/>
              </a:spcBef>
              <a:buFont typeface="Arial MT"/>
              <a:buChar char="•"/>
              <a:tabLst>
                <a:tab pos="217083" algn="l"/>
              </a:tabLst>
            </a:pPr>
            <a:r>
              <a:rPr sz="2040" spc="5" dirty="0">
                <a:latin typeface="Times New Roman"/>
                <a:cs typeface="Times New Roman"/>
              </a:rPr>
              <a:t>ii.</a:t>
            </a:r>
            <a:r>
              <a:rPr sz="2040" dirty="0">
                <a:latin typeface="Times New Roman"/>
                <a:cs typeface="Times New Roman"/>
              </a:rPr>
              <a:t> </a:t>
            </a:r>
            <a:r>
              <a:rPr sz="2040" spc="5" dirty="0">
                <a:latin typeface="Times New Roman"/>
                <a:cs typeface="Times New Roman"/>
              </a:rPr>
              <a:t>If</a:t>
            </a:r>
            <a:r>
              <a:rPr sz="2040" dirty="0">
                <a:latin typeface="Times New Roman"/>
                <a:cs typeface="Times New Roman"/>
              </a:rPr>
              <a:t> </a:t>
            </a:r>
            <a:r>
              <a:rPr sz="2040" spc="14" dirty="0">
                <a:latin typeface="Times New Roman"/>
                <a:cs typeface="Times New Roman"/>
              </a:rPr>
              <a:t>b</a:t>
            </a:r>
            <a:r>
              <a:rPr sz="2040" spc="5" dirty="0">
                <a:latin typeface="Times New Roman"/>
                <a:cs typeface="Times New Roman"/>
              </a:rPr>
              <a:t> </a:t>
            </a:r>
            <a:r>
              <a:rPr sz="2040" spc="9" dirty="0">
                <a:latin typeface="Times New Roman"/>
                <a:cs typeface="Times New Roman"/>
              </a:rPr>
              <a:t>&lt;&lt;</a:t>
            </a:r>
            <a:r>
              <a:rPr sz="2040" spc="-5" dirty="0">
                <a:latin typeface="Times New Roman"/>
                <a:cs typeface="Times New Roman"/>
              </a:rPr>
              <a:t> </a:t>
            </a:r>
            <a:r>
              <a:rPr sz="2040" spc="14" dirty="0">
                <a:latin typeface="Times New Roman"/>
                <a:cs typeface="Times New Roman"/>
              </a:rPr>
              <a:t>a,</a:t>
            </a:r>
            <a:r>
              <a:rPr sz="2040" dirty="0">
                <a:latin typeface="Times New Roman"/>
                <a:cs typeface="Times New Roman"/>
              </a:rPr>
              <a:t> </a:t>
            </a:r>
            <a:r>
              <a:rPr sz="2040" spc="5" dirty="0">
                <a:latin typeface="Times New Roman"/>
                <a:cs typeface="Times New Roman"/>
              </a:rPr>
              <a:t>highly </a:t>
            </a:r>
            <a:r>
              <a:rPr sz="2040" spc="9" dirty="0">
                <a:latin typeface="Times New Roman"/>
                <a:cs typeface="Times New Roman"/>
              </a:rPr>
              <a:t>redundant data</a:t>
            </a:r>
            <a:r>
              <a:rPr sz="2040" spc="-5" dirty="0">
                <a:latin typeface="Times New Roman"/>
                <a:cs typeface="Times New Roman"/>
              </a:rPr>
              <a:t> </a:t>
            </a:r>
            <a:r>
              <a:rPr sz="2040" spc="9" dirty="0">
                <a:latin typeface="Times New Roman"/>
                <a:cs typeface="Times New Roman"/>
              </a:rPr>
              <a:t>is</a:t>
            </a:r>
            <a:r>
              <a:rPr sz="2040" dirty="0">
                <a:latin typeface="Times New Roman"/>
                <a:cs typeface="Times New Roman"/>
              </a:rPr>
              <a:t> </a:t>
            </a:r>
            <a:r>
              <a:rPr sz="2040" spc="9" dirty="0">
                <a:latin typeface="Times New Roman"/>
                <a:cs typeface="Times New Roman"/>
              </a:rPr>
              <a:t>present</a:t>
            </a:r>
            <a:r>
              <a:rPr sz="2040" spc="-14" dirty="0">
                <a:latin typeface="Times New Roman"/>
                <a:cs typeface="Times New Roman"/>
              </a:rPr>
              <a:t> </a:t>
            </a:r>
            <a:r>
              <a:rPr sz="2040" spc="9" dirty="0">
                <a:latin typeface="Times New Roman"/>
                <a:cs typeface="Times New Roman"/>
              </a:rPr>
              <a:t>in</a:t>
            </a:r>
            <a:r>
              <a:rPr sz="2040" spc="5" dirty="0">
                <a:latin typeface="Times New Roman"/>
                <a:cs typeface="Times New Roman"/>
              </a:rPr>
              <a:t> first</a:t>
            </a:r>
            <a:r>
              <a:rPr sz="2040" spc="9" dirty="0">
                <a:latin typeface="Times New Roman"/>
                <a:cs typeface="Times New Roman"/>
              </a:rPr>
              <a:t> </a:t>
            </a:r>
            <a:r>
              <a:rPr sz="2040" spc="5" dirty="0">
                <a:latin typeface="Times New Roman"/>
                <a:cs typeface="Times New Roman"/>
              </a:rPr>
              <a:t>set.</a:t>
            </a:r>
            <a:endParaRPr sz="2040" dirty="0">
              <a:latin typeface="Times New Roman"/>
              <a:cs typeface="Times New Roman"/>
            </a:endParaRPr>
          </a:p>
          <a:p>
            <a:pPr marL="216508" indent="-182534">
              <a:spcBef>
                <a:spcPts val="589"/>
              </a:spcBef>
              <a:buFont typeface="Arial MT"/>
              <a:buChar char="•"/>
              <a:tabLst>
                <a:tab pos="217083" algn="l"/>
              </a:tabLst>
            </a:pPr>
            <a:r>
              <a:rPr sz="2040" spc="5" dirty="0">
                <a:latin typeface="Times New Roman"/>
                <a:cs typeface="Times New Roman"/>
              </a:rPr>
              <a:t>iii.</a:t>
            </a:r>
            <a:r>
              <a:rPr sz="2040" dirty="0">
                <a:latin typeface="Times New Roman"/>
                <a:cs typeface="Times New Roman"/>
              </a:rPr>
              <a:t> </a:t>
            </a:r>
            <a:r>
              <a:rPr sz="2040" spc="5" dirty="0">
                <a:latin typeface="Times New Roman"/>
                <a:cs typeface="Times New Roman"/>
              </a:rPr>
              <a:t>If</a:t>
            </a:r>
            <a:r>
              <a:rPr sz="2040" dirty="0">
                <a:latin typeface="Times New Roman"/>
                <a:cs typeface="Times New Roman"/>
              </a:rPr>
              <a:t> </a:t>
            </a:r>
            <a:r>
              <a:rPr sz="2040" spc="14" dirty="0">
                <a:latin typeface="Times New Roman"/>
                <a:cs typeface="Times New Roman"/>
              </a:rPr>
              <a:t>b</a:t>
            </a:r>
            <a:r>
              <a:rPr sz="2040" spc="5" dirty="0">
                <a:latin typeface="Times New Roman"/>
                <a:cs typeface="Times New Roman"/>
              </a:rPr>
              <a:t> </a:t>
            </a:r>
            <a:r>
              <a:rPr sz="2040" spc="9" dirty="0">
                <a:latin typeface="Times New Roman"/>
                <a:cs typeface="Times New Roman"/>
              </a:rPr>
              <a:t>&gt;&gt;</a:t>
            </a:r>
            <a:r>
              <a:rPr sz="2040" spc="-5" dirty="0">
                <a:latin typeface="Times New Roman"/>
                <a:cs typeface="Times New Roman"/>
              </a:rPr>
              <a:t> </a:t>
            </a:r>
            <a:r>
              <a:rPr sz="2040" spc="14" dirty="0">
                <a:latin typeface="Times New Roman"/>
                <a:cs typeface="Times New Roman"/>
              </a:rPr>
              <a:t>a,</a:t>
            </a:r>
            <a:r>
              <a:rPr sz="2040" spc="5" dirty="0">
                <a:latin typeface="Times New Roman"/>
                <a:cs typeface="Times New Roman"/>
              </a:rPr>
              <a:t> highly</a:t>
            </a:r>
            <a:r>
              <a:rPr sz="2040" dirty="0">
                <a:latin typeface="Times New Roman"/>
                <a:cs typeface="Times New Roman"/>
              </a:rPr>
              <a:t> </a:t>
            </a:r>
            <a:r>
              <a:rPr sz="2040" spc="9" dirty="0">
                <a:latin typeface="Times New Roman"/>
                <a:cs typeface="Times New Roman"/>
              </a:rPr>
              <a:t>redundant data</a:t>
            </a:r>
            <a:r>
              <a:rPr sz="2040" spc="-5" dirty="0">
                <a:latin typeface="Times New Roman"/>
                <a:cs typeface="Times New Roman"/>
              </a:rPr>
              <a:t> </a:t>
            </a:r>
            <a:r>
              <a:rPr sz="2040" spc="9" dirty="0">
                <a:latin typeface="Times New Roman"/>
                <a:cs typeface="Times New Roman"/>
              </a:rPr>
              <a:t>is</a:t>
            </a:r>
            <a:r>
              <a:rPr sz="2040" spc="5" dirty="0">
                <a:latin typeface="Times New Roman"/>
                <a:cs typeface="Times New Roman"/>
              </a:rPr>
              <a:t> </a:t>
            </a:r>
            <a:r>
              <a:rPr sz="2040" spc="9" dirty="0">
                <a:latin typeface="Times New Roman"/>
                <a:cs typeface="Times New Roman"/>
              </a:rPr>
              <a:t>present</a:t>
            </a:r>
            <a:r>
              <a:rPr sz="2040" spc="-14" dirty="0">
                <a:latin typeface="Times New Roman"/>
                <a:cs typeface="Times New Roman"/>
              </a:rPr>
              <a:t> </a:t>
            </a:r>
            <a:r>
              <a:rPr sz="2040" spc="9" dirty="0">
                <a:latin typeface="Times New Roman"/>
                <a:cs typeface="Times New Roman"/>
              </a:rPr>
              <a:t>in</a:t>
            </a:r>
            <a:r>
              <a:rPr sz="2040" dirty="0">
                <a:latin typeface="Times New Roman"/>
                <a:cs typeface="Times New Roman"/>
              </a:rPr>
              <a:t> </a:t>
            </a:r>
            <a:r>
              <a:rPr sz="2040" spc="9" dirty="0">
                <a:latin typeface="Times New Roman"/>
                <a:cs typeface="Times New Roman"/>
              </a:rPr>
              <a:t>second</a:t>
            </a:r>
            <a:r>
              <a:rPr sz="2040" spc="5" dirty="0">
                <a:latin typeface="Times New Roman"/>
                <a:cs typeface="Times New Roman"/>
              </a:rPr>
              <a:t> set.</a:t>
            </a:r>
            <a:endParaRPr sz="2040" dirty="0">
              <a:latin typeface="Times New Roman"/>
              <a:cs typeface="Times New Roman"/>
            </a:endParaRPr>
          </a:p>
        </p:txBody>
      </p:sp>
      <p:pic>
        <p:nvPicPr>
          <p:cNvPr id="5" name="object 5"/>
          <p:cNvPicPr/>
          <p:nvPr/>
        </p:nvPicPr>
        <p:blipFill>
          <a:blip r:embed="rId2" cstate="print"/>
          <a:stretch>
            <a:fillRect/>
          </a:stretch>
        </p:blipFill>
        <p:spPr>
          <a:xfrm>
            <a:off x="4196162" y="3092924"/>
            <a:ext cx="1515558" cy="999016"/>
          </a:xfrm>
          <a:prstGeom prst="rect">
            <a:avLst/>
          </a:prstGeom>
        </p:spPr>
      </p:pic>
    </p:spTree>
    <p:extLst>
      <p:ext uri="{BB962C8B-B14F-4D97-AF65-F5344CB8AC3E}">
        <p14:creationId xmlns:p14="http://schemas.microsoft.com/office/powerpoint/2010/main" val="2911994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6819" y="338554"/>
            <a:ext cx="671694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297752" y="1265426"/>
            <a:ext cx="9297744" cy="5089406"/>
          </a:xfrm>
          <a:prstGeom prst="rect">
            <a:avLst/>
          </a:prstGeom>
        </p:spPr>
        <p:txBody>
          <a:bodyPr vert="horz" wrap="square" lIns="0" tIns="50672" rIns="0" bIns="0" rtlCol="0">
            <a:spAutoFit/>
          </a:bodyPr>
          <a:lstStyle/>
          <a:p>
            <a:pPr marL="204991" marR="16123" indent="-182534">
              <a:lnSpc>
                <a:spcPts val="2403"/>
              </a:lnSpc>
              <a:spcBef>
                <a:spcPts val="399"/>
              </a:spcBef>
              <a:buFont typeface="Arial MT"/>
              <a:buChar char="•"/>
              <a:tabLst>
                <a:tab pos="205567" algn="l"/>
              </a:tabLst>
            </a:pPr>
            <a:r>
              <a:rPr sz="2222" spc="-5" dirty="0">
                <a:latin typeface="Times New Roman"/>
                <a:cs typeface="Times New Roman"/>
              </a:rPr>
              <a:t>In</a:t>
            </a:r>
            <a:r>
              <a:rPr sz="2222" spc="5" dirty="0">
                <a:latin typeface="Times New Roman"/>
                <a:cs typeface="Times New Roman"/>
              </a:rPr>
              <a:t> image</a:t>
            </a:r>
            <a:r>
              <a:rPr sz="2222" spc="-27" dirty="0">
                <a:latin typeface="Times New Roman"/>
                <a:cs typeface="Times New Roman"/>
              </a:rPr>
              <a:t> </a:t>
            </a:r>
            <a:r>
              <a:rPr sz="2222" dirty="0">
                <a:latin typeface="Times New Roman"/>
                <a:cs typeface="Times New Roman"/>
              </a:rPr>
              <a:t>compression</a:t>
            </a:r>
            <a:r>
              <a:rPr sz="2222" spc="-18" dirty="0">
                <a:latin typeface="Times New Roman"/>
                <a:cs typeface="Times New Roman"/>
              </a:rPr>
              <a:t> </a:t>
            </a:r>
            <a:r>
              <a:rPr sz="2222" dirty="0">
                <a:latin typeface="Times New Roman"/>
                <a:cs typeface="Times New Roman"/>
              </a:rPr>
              <a:t>context,</a:t>
            </a:r>
            <a:r>
              <a:rPr sz="2222" spc="-41" dirty="0">
                <a:latin typeface="Times New Roman"/>
                <a:cs typeface="Times New Roman"/>
              </a:rPr>
              <a:t> </a:t>
            </a:r>
            <a:r>
              <a:rPr sz="2222" dirty="0">
                <a:latin typeface="Times New Roman"/>
                <a:cs typeface="Times New Roman"/>
              </a:rPr>
              <a:t>a </a:t>
            </a:r>
            <a:r>
              <a:rPr sz="2222" spc="5" dirty="0">
                <a:latin typeface="Times New Roman"/>
                <a:cs typeface="Times New Roman"/>
              </a:rPr>
              <a:t>in </a:t>
            </a:r>
            <a:r>
              <a:rPr sz="2222" dirty="0">
                <a:latin typeface="Times New Roman"/>
                <a:cs typeface="Times New Roman"/>
              </a:rPr>
              <a:t>the</a:t>
            </a:r>
            <a:r>
              <a:rPr sz="2222" spc="-27" dirty="0">
                <a:latin typeface="Times New Roman"/>
                <a:cs typeface="Times New Roman"/>
              </a:rPr>
              <a:t> </a:t>
            </a:r>
            <a:r>
              <a:rPr sz="2222" spc="5" dirty="0">
                <a:latin typeface="Times New Roman"/>
                <a:cs typeface="Times New Roman"/>
              </a:rPr>
              <a:t>equation</a:t>
            </a:r>
            <a:r>
              <a:rPr sz="2222" spc="-41" dirty="0">
                <a:latin typeface="Times New Roman"/>
                <a:cs typeface="Times New Roman"/>
              </a:rPr>
              <a:t> </a:t>
            </a:r>
            <a:r>
              <a:rPr sz="2222" spc="5" dirty="0">
                <a:latin typeface="Times New Roman"/>
                <a:cs typeface="Times New Roman"/>
              </a:rPr>
              <a:t>for C</a:t>
            </a:r>
            <a:r>
              <a:rPr sz="2176" spc="6" baseline="-20833" dirty="0">
                <a:latin typeface="Times New Roman"/>
                <a:cs typeface="Times New Roman"/>
              </a:rPr>
              <a:t>R</a:t>
            </a:r>
            <a:r>
              <a:rPr sz="2222" spc="5" dirty="0">
                <a:latin typeface="Times New Roman"/>
                <a:cs typeface="Times New Roman"/>
              </a:rPr>
              <a:t>, </a:t>
            </a:r>
            <a:r>
              <a:rPr sz="2222" dirty="0">
                <a:latin typeface="Times New Roman"/>
                <a:cs typeface="Times New Roman"/>
              </a:rPr>
              <a:t>usually</a:t>
            </a:r>
            <a:r>
              <a:rPr sz="2222" spc="-41" dirty="0">
                <a:latin typeface="Times New Roman"/>
                <a:cs typeface="Times New Roman"/>
              </a:rPr>
              <a:t> </a:t>
            </a:r>
            <a:r>
              <a:rPr sz="2222" spc="5" dirty="0">
                <a:latin typeface="Times New Roman"/>
                <a:cs typeface="Times New Roman"/>
              </a:rPr>
              <a:t>is</a:t>
            </a:r>
            <a:r>
              <a:rPr sz="2222" spc="9" dirty="0">
                <a:latin typeface="Times New Roman"/>
                <a:cs typeface="Times New Roman"/>
              </a:rPr>
              <a:t> </a:t>
            </a:r>
            <a:r>
              <a:rPr sz="2222" dirty="0">
                <a:latin typeface="Times New Roman"/>
                <a:cs typeface="Times New Roman"/>
              </a:rPr>
              <a:t>the</a:t>
            </a:r>
            <a:r>
              <a:rPr sz="2222" spc="-27" dirty="0">
                <a:latin typeface="Times New Roman"/>
                <a:cs typeface="Times New Roman"/>
              </a:rPr>
              <a:t> </a:t>
            </a:r>
            <a:r>
              <a:rPr sz="2222" spc="5" dirty="0">
                <a:latin typeface="Times New Roman"/>
                <a:cs typeface="Times New Roman"/>
              </a:rPr>
              <a:t>number</a:t>
            </a:r>
            <a:r>
              <a:rPr sz="2222" spc="-23" dirty="0">
                <a:latin typeface="Times New Roman"/>
                <a:cs typeface="Times New Roman"/>
              </a:rPr>
              <a:t> </a:t>
            </a:r>
            <a:r>
              <a:rPr sz="2222" spc="9" dirty="0">
                <a:latin typeface="Times New Roman"/>
                <a:cs typeface="Times New Roman"/>
              </a:rPr>
              <a:t>of </a:t>
            </a:r>
            <a:r>
              <a:rPr sz="2222" spc="-544" dirty="0">
                <a:latin typeface="Times New Roman"/>
                <a:cs typeface="Times New Roman"/>
              </a:rPr>
              <a:t> </a:t>
            </a:r>
            <a:r>
              <a:rPr sz="2222" spc="5" dirty="0">
                <a:latin typeface="Times New Roman"/>
                <a:cs typeface="Times New Roman"/>
              </a:rPr>
              <a:t>bits</a:t>
            </a:r>
            <a:r>
              <a:rPr sz="2222" spc="-18" dirty="0">
                <a:latin typeface="Times New Roman"/>
                <a:cs typeface="Times New Roman"/>
              </a:rPr>
              <a:t> </a:t>
            </a:r>
            <a:r>
              <a:rPr sz="2222" dirty="0">
                <a:latin typeface="Times New Roman"/>
                <a:cs typeface="Times New Roman"/>
              </a:rPr>
              <a:t>needed</a:t>
            </a:r>
            <a:r>
              <a:rPr sz="2222" spc="-23" dirty="0">
                <a:latin typeface="Times New Roman"/>
                <a:cs typeface="Times New Roman"/>
              </a:rPr>
              <a:t> </a:t>
            </a:r>
            <a:r>
              <a:rPr sz="2222" spc="-9" dirty="0">
                <a:latin typeface="Times New Roman"/>
                <a:cs typeface="Times New Roman"/>
              </a:rPr>
              <a:t>to</a:t>
            </a:r>
            <a:r>
              <a:rPr sz="2222" dirty="0">
                <a:latin typeface="Times New Roman"/>
                <a:cs typeface="Times New Roman"/>
              </a:rPr>
              <a:t> represent</a:t>
            </a:r>
            <a:r>
              <a:rPr sz="2222" spc="-36" dirty="0">
                <a:latin typeface="Times New Roman"/>
                <a:cs typeface="Times New Roman"/>
              </a:rPr>
              <a:t> </a:t>
            </a:r>
            <a:r>
              <a:rPr sz="2222" spc="9" dirty="0">
                <a:latin typeface="Times New Roman"/>
                <a:cs typeface="Times New Roman"/>
              </a:rPr>
              <a:t>an</a:t>
            </a:r>
            <a:r>
              <a:rPr sz="2222" spc="-23" dirty="0">
                <a:latin typeface="Times New Roman"/>
                <a:cs typeface="Times New Roman"/>
              </a:rPr>
              <a:t> </a:t>
            </a:r>
            <a:r>
              <a:rPr sz="2222" spc="5" dirty="0">
                <a:latin typeface="Times New Roman"/>
                <a:cs typeface="Times New Roman"/>
              </a:rPr>
              <a:t>image</a:t>
            </a:r>
            <a:r>
              <a:rPr sz="2222" spc="-32" dirty="0">
                <a:latin typeface="Times New Roman"/>
                <a:cs typeface="Times New Roman"/>
              </a:rPr>
              <a:t> </a:t>
            </a:r>
            <a:r>
              <a:rPr sz="2222" spc="-5" dirty="0">
                <a:latin typeface="Times New Roman"/>
                <a:cs typeface="Times New Roman"/>
              </a:rPr>
              <a:t>as</a:t>
            </a:r>
            <a:r>
              <a:rPr sz="2222" spc="-18" dirty="0">
                <a:latin typeface="Times New Roman"/>
                <a:cs typeface="Times New Roman"/>
              </a:rPr>
              <a:t> </a:t>
            </a:r>
            <a:r>
              <a:rPr sz="2222" spc="5" dirty="0">
                <a:latin typeface="Times New Roman"/>
                <a:cs typeface="Times New Roman"/>
              </a:rPr>
              <a:t>2-D</a:t>
            </a:r>
            <a:r>
              <a:rPr sz="2222" spc="-5" dirty="0">
                <a:latin typeface="Times New Roman"/>
                <a:cs typeface="Times New Roman"/>
              </a:rPr>
              <a:t> </a:t>
            </a:r>
            <a:r>
              <a:rPr sz="2222" dirty="0">
                <a:latin typeface="Times New Roman"/>
                <a:cs typeface="Times New Roman"/>
              </a:rPr>
              <a:t>array</a:t>
            </a:r>
            <a:r>
              <a:rPr sz="2222" spc="5" dirty="0">
                <a:latin typeface="Times New Roman"/>
                <a:cs typeface="Times New Roman"/>
              </a:rPr>
              <a:t> </a:t>
            </a:r>
            <a:r>
              <a:rPr sz="2222" dirty="0">
                <a:latin typeface="Times New Roman"/>
                <a:cs typeface="Times New Roman"/>
              </a:rPr>
              <a:t>of</a:t>
            </a:r>
            <a:r>
              <a:rPr sz="2222" spc="-5" dirty="0">
                <a:latin typeface="Times New Roman"/>
                <a:cs typeface="Times New Roman"/>
              </a:rPr>
              <a:t> </a:t>
            </a:r>
            <a:r>
              <a:rPr sz="2222" dirty="0">
                <a:latin typeface="Times New Roman"/>
                <a:cs typeface="Times New Roman"/>
              </a:rPr>
              <a:t>intensities</a:t>
            </a:r>
          </a:p>
          <a:p>
            <a:pPr marL="204991" indent="-182534">
              <a:spcBef>
                <a:spcPts val="499"/>
              </a:spcBef>
              <a:buFont typeface="Arial MT"/>
              <a:buChar char="•"/>
              <a:tabLst>
                <a:tab pos="205567" algn="l"/>
              </a:tabLst>
            </a:pPr>
            <a:r>
              <a:rPr sz="2222" spc="-18" dirty="0">
                <a:latin typeface="Times New Roman"/>
                <a:cs typeface="Times New Roman"/>
              </a:rPr>
              <a:t>Typically</a:t>
            </a:r>
            <a:r>
              <a:rPr sz="2222" spc="-23" dirty="0">
                <a:latin typeface="Times New Roman"/>
                <a:cs typeface="Times New Roman"/>
              </a:rPr>
              <a:t> </a:t>
            </a:r>
            <a:r>
              <a:rPr sz="2222" dirty="0">
                <a:latin typeface="Times New Roman"/>
                <a:cs typeface="Times New Roman"/>
              </a:rPr>
              <a:t>2-D array</a:t>
            </a:r>
            <a:r>
              <a:rPr sz="2222" spc="5" dirty="0">
                <a:latin typeface="Times New Roman"/>
                <a:cs typeface="Times New Roman"/>
              </a:rPr>
              <a:t> </a:t>
            </a:r>
            <a:r>
              <a:rPr sz="2222" dirty="0">
                <a:latin typeface="Times New Roman"/>
                <a:cs typeface="Times New Roman"/>
              </a:rPr>
              <a:t>of intensities</a:t>
            </a:r>
            <a:r>
              <a:rPr sz="2222" spc="-14" dirty="0">
                <a:latin typeface="Times New Roman"/>
                <a:cs typeface="Times New Roman"/>
              </a:rPr>
              <a:t> </a:t>
            </a:r>
            <a:r>
              <a:rPr sz="2222" spc="-5" dirty="0">
                <a:latin typeface="Times New Roman"/>
                <a:cs typeface="Times New Roman"/>
              </a:rPr>
              <a:t>suffer</a:t>
            </a:r>
            <a:r>
              <a:rPr sz="2222" spc="-23" dirty="0">
                <a:latin typeface="Times New Roman"/>
                <a:cs typeface="Times New Roman"/>
              </a:rPr>
              <a:t> </a:t>
            </a:r>
            <a:r>
              <a:rPr sz="2222" spc="5" dirty="0">
                <a:latin typeface="Times New Roman"/>
                <a:cs typeface="Times New Roman"/>
              </a:rPr>
              <a:t>from</a:t>
            </a:r>
            <a:r>
              <a:rPr sz="2222" spc="-14" dirty="0">
                <a:latin typeface="Times New Roman"/>
                <a:cs typeface="Times New Roman"/>
              </a:rPr>
              <a:t> </a:t>
            </a:r>
            <a:r>
              <a:rPr sz="2222" spc="5" dirty="0">
                <a:latin typeface="Times New Roman"/>
                <a:cs typeface="Times New Roman"/>
              </a:rPr>
              <a:t>three</a:t>
            </a:r>
            <a:r>
              <a:rPr sz="2222" spc="-32" dirty="0">
                <a:latin typeface="Times New Roman"/>
                <a:cs typeface="Times New Roman"/>
              </a:rPr>
              <a:t> </a:t>
            </a:r>
            <a:r>
              <a:rPr sz="2222" spc="5" dirty="0">
                <a:latin typeface="Times New Roman"/>
                <a:cs typeface="Times New Roman"/>
              </a:rPr>
              <a:t>types</a:t>
            </a:r>
            <a:r>
              <a:rPr sz="2222" spc="-36" dirty="0">
                <a:latin typeface="Times New Roman"/>
                <a:cs typeface="Times New Roman"/>
              </a:rPr>
              <a:t> </a:t>
            </a:r>
            <a:r>
              <a:rPr sz="2222" spc="9" dirty="0">
                <a:latin typeface="Times New Roman"/>
                <a:cs typeface="Times New Roman"/>
              </a:rPr>
              <a:t>of</a:t>
            </a:r>
            <a:r>
              <a:rPr sz="2222" dirty="0">
                <a:latin typeface="Times New Roman"/>
                <a:cs typeface="Times New Roman"/>
              </a:rPr>
              <a:t> redundancies</a:t>
            </a:r>
          </a:p>
          <a:p>
            <a:pPr marL="568908" lvl="1" indent="-183110">
              <a:spcBef>
                <a:spcPts val="185"/>
              </a:spcBef>
              <a:buFont typeface="Arial MT"/>
              <a:buChar char="•"/>
              <a:tabLst>
                <a:tab pos="569484" algn="l"/>
              </a:tabLst>
            </a:pPr>
            <a:r>
              <a:rPr sz="1904" dirty="0">
                <a:latin typeface="Times New Roman"/>
                <a:cs typeface="Times New Roman"/>
              </a:rPr>
              <a:t>Coding</a:t>
            </a:r>
            <a:r>
              <a:rPr sz="1904" spc="-41" dirty="0">
                <a:latin typeface="Times New Roman"/>
                <a:cs typeface="Times New Roman"/>
              </a:rPr>
              <a:t> </a:t>
            </a:r>
            <a:r>
              <a:rPr sz="1904" dirty="0">
                <a:latin typeface="Times New Roman"/>
                <a:cs typeface="Times New Roman"/>
              </a:rPr>
              <a:t>Redundancy</a:t>
            </a:r>
          </a:p>
          <a:p>
            <a:pPr marL="568908" lvl="1" indent="-183110">
              <a:spcBef>
                <a:spcPts val="163"/>
              </a:spcBef>
              <a:buFont typeface="Arial MT"/>
              <a:buChar char="•"/>
              <a:tabLst>
                <a:tab pos="569484" algn="l"/>
              </a:tabLst>
            </a:pPr>
            <a:r>
              <a:rPr sz="1904" dirty="0">
                <a:latin typeface="Times New Roman"/>
                <a:cs typeface="Times New Roman"/>
              </a:rPr>
              <a:t>Spatial</a:t>
            </a:r>
            <a:r>
              <a:rPr sz="1904" spc="-27" dirty="0">
                <a:latin typeface="Times New Roman"/>
                <a:cs typeface="Times New Roman"/>
              </a:rPr>
              <a:t> </a:t>
            </a:r>
            <a:r>
              <a:rPr sz="1904" dirty="0">
                <a:latin typeface="Times New Roman"/>
                <a:cs typeface="Times New Roman"/>
              </a:rPr>
              <a:t>or</a:t>
            </a:r>
            <a:r>
              <a:rPr sz="1904" spc="-14" dirty="0">
                <a:latin typeface="Times New Roman"/>
                <a:cs typeface="Times New Roman"/>
              </a:rPr>
              <a:t> </a:t>
            </a:r>
            <a:r>
              <a:rPr sz="1904" spc="-5" dirty="0">
                <a:latin typeface="Times New Roman"/>
                <a:cs typeface="Times New Roman"/>
              </a:rPr>
              <a:t>temporal</a:t>
            </a:r>
            <a:r>
              <a:rPr sz="1904" spc="-23" dirty="0">
                <a:latin typeface="Times New Roman"/>
                <a:cs typeface="Times New Roman"/>
              </a:rPr>
              <a:t> </a:t>
            </a:r>
            <a:r>
              <a:rPr sz="1904" dirty="0">
                <a:latin typeface="Times New Roman"/>
                <a:cs typeface="Times New Roman"/>
              </a:rPr>
              <a:t>redundancy</a:t>
            </a:r>
          </a:p>
          <a:p>
            <a:pPr marL="568908" lvl="1" indent="-183110">
              <a:spcBef>
                <a:spcPts val="172"/>
              </a:spcBef>
              <a:buFont typeface="Arial MT"/>
              <a:buChar char="•"/>
              <a:tabLst>
                <a:tab pos="569484" algn="l"/>
              </a:tabLst>
            </a:pPr>
            <a:r>
              <a:rPr sz="1904" dirty="0">
                <a:latin typeface="Times New Roman"/>
                <a:cs typeface="Times New Roman"/>
              </a:rPr>
              <a:t>Irrelevant</a:t>
            </a:r>
            <a:r>
              <a:rPr sz="1904" spc="-50" dirty="0">
                <a:latin typeface="Times New Roman"/>
                <a:cs typeface="Times New Roman"/>
              </a:rPr>
              <a:t> </a:t>
            </a:r>
            <a:r>
              <a:rPr sz="1904" spc="-5" dirty="0">
                <a:latin typeface="Times New Roman"/>
                <a:cs typeface="Times New Roman"/>
              </a:rPr>
              <a:t>information</a:t>
            </a:r>
            <a:endParaRPr sz="1904" dirty="0">
              <a:latin typeface="Times New Roman"/>
              <a:cs typeface="Times New Roman"/>
            </a:endParaRPr>
          </a:p>
          <a:p>
            <a:pPr marL="22457">
              <a:spcBef>
                <a:spcPts val="530"/>
              </a:spcBef>
              <a:tabLst>
                <a:tab pos="205567" algn="l"/>
              </a:tabLst>
            </a:pPr>
            <a:endParaRPr lang="en-IN" sz="2222" spc="5" dirty="0">
              <a:solidFill>
                <a:srgbClr val="FF0000"/>
              </a:solidFill>
              <a:latin typeface="Times New Roman"/>
              <a:cs typeface="Times New Roman"/>
            </a:endParaRPr>
          </a:p>
          <a:p>
            <a:pPr marL="22457">
              <a:spcBef>
                <a:spcPts val="530"/>
              </a:spcBef>
              <a:tabLst>
                <a:tab pos="205567" algn="l"/>
              </a:tabLst>
            </a:pPr>
            <a:r>
              <a:rPr sz="2222" spc="5" dirty="0">
                <a:solidFill>
                  <a:srgbClr val="FF0000"/>
                </a:solidFill>
                <a:latin typeface="Times New Roman"/>
                <a:cs typeface="Times New Roman"/>
              </a:rPr>
              <a:t>Coding</a:t>
            </a:r>
            <a:r>
              <a:rPr sz="2222" spc="-50" dirty="0">
                <a:solidFill>
                  <a:srgbClr val="FF0000"/>
                </a:solidFill>
                <a:latin typeface="Times New Roman"/>
                <a:cs typeface="Times New Roman"/>
              </a:rPr>
              <a:t> </a:t>
            </a:r>
            <a:r>
              <a:rPr sz="2222" dirty="0">
                <a:solidFill>
                  <a:srgbClr val="FF0000"/>
                </a:solidFill>
                <a:latin typeface="Times New Roman"/>
                <a:cs typeface="Times New Roman"/>
              </a:rPr>
              <a:t>Redundancy:</a:t>
            </a:r>
            <a:endParaRPr sz="2222" dirty="0">
              <a:latin typeface="Times New Roman"/>
              <a:cs typeface="Times New Roman"/>
            </a:endParaRPr>
          </a:p>
          <a:p>
            <a:pPr marL="204991" indent="-182534">
              <a:spcBef>
                <a:spcPts val="535"/>
              </a:spcBef>
              <a:buFont typeface="Arial MT"/>
              <a:buChar char="•"/>
              <a:tabLst>
                <a:tab pos="205567" algn="l"/>
              </a:tabLst>
            </a:pPr>
            <a:r>
              <a:rPr sz="2222" spc="5" dirty="0">
                <a:latin typeface="Times New Roman"/>
                <a:cs typeface="Times New Roman"/>
              </a:rPr>
              <a:t>Code-</a:t>
            </a:r>
            <a:r>
              <a:rPr sz="2222" spc="-27" dirty="0">
                <a:latin typeface="Times New Roman"/>
                <a:cs typeface="Times New Roman"/>
              </a:rPr>
              <a:t> </a:t>
            </a:r>
            <a:r>
              <a:rPr sz="2222" dirty="0">
                <a:latin typeface="Times New Roman"/>
                <a:cs typeface="Times New Roman"/>
              </a:rPr>
              <a:t>a</a:t>
            </a:r>
            <a:r>
              <a:rPr sz="2222" spc="-9" dirty="0">
                <a:latin typeface="Times New Roman"/>
                <a:cs typeface="Times New Roman"/>
              </a:rPr>
              <a:t> </a:t>
            </a:r>
            <a:r>
              <a:rPr sz="2222" dirty="0">
                <a:latin typeface="Times New Roman"/>
                <a:cs typeface="Times New Roman"/>
              </a:rPr>
              <a:t>system</a:t>
            </a:r>
            <a:r>
              <a:rPr sz="2222" spc="-41" dirty="0">
                <a:latin typeface="Times New Roman"/>
                <a:cs typeface="Times New Roman"/>
              </a:rPr>
              <a:t> </a:t>
            </a:r>
            <a:r>
              <a:rPr sz="2222" dirty="0">
                <a:latin typeface="Times New Roman"/>
                <a:cs typeface="Times New Roman"/>
              </a:rPr>
              <a:t>of </a:t>
            </a:r>
            <a:r>
              <a:rPr sz="2222" spc="5" dirty="0">
                <a:latin typeface="Times New Roman"/>
                <a:cs typeface="Times New Roman"/>
              </a:rPr>
              <a:t>symbols</a:t>
            </a:r>
            <a:r>
              <a:rPr sz="2222" spc="-18" dirty="0">
                <a:latin typeface="Times New Roman"/>
                <a:cs typeface="Times New Roman"/>
              </a:rPr>
              <a:t> </a:t>
            </a:r>
            <a:r>
              <a:rPr sz="2222" spc="5" dirty="0">
                <a:latin typeface="Times New Roman"/>
                <a:cs typeface="Times New Roman"/>
              </a:rPr>
              <a:t>to</a:t>
            </a:r>
            <a:r>
              <a:rPr sz="2222" spc="-23" dirty="0">
                <a:latin typeface="Times New Roman"/>
                <a:cs typeface="Times New Roman"/>
              </a:rPr>
              <a:t> </a:t>
            </a:r>
            <a:r>
              <a:rPr sz="2222" dirty="0">
                <a:latin typeface="Times New Roman"/>
                <a:cs typeface="Times New Roman"/>
              </a:rPr>
              <a:t>represent</a:t>
            </a:r>
            <a:r>
              <a:rPr sz="2222" spc="-18" dirty="0">
                <a:latin typeface="Times New Roman"/>
                <a:cs typeface="Times New Roman"/>
              </a:rPr>
              <a:t> </a:t>
            </a:r>
            <a:r>
              <a:rPr sz="2222" spc="5" dirty="0">
                <a:latin typeface="Times New Roman"/>
                <a:cs typeface="Times New Roman"/>
              </a:rPr>
              <a:t>body</a:t>
            </a:r>
            <a:r>
              <a:rPr sz="2222" spc="-18" dirty="0">
                <a:latin typeface="Times New Roman"/>
                <a:cs typeface="Times New Roman"/>
              </a:rPr>
              <a:t> </a:t>
            </a:r>
            <a:r>
              <a:rPr sz="2222" dirty="0">
                <a:latin typeface="Times New Roman"/>
                <a:cs typeface="Times New Roman"/>
              </a:rPr>
              <a:t>of</a:t>
            </a:r>
            <a:r>
              <a:rPr sz="2222" spc="-5" dirty="0">
                <a:latin typeface="Times New Roman"/>
                <a:cs typeface="Times New Roman"/>
              </a:rPr>
              <a:t> </a:t>
            </a:r>
            <a:r>
              <a:rPr sz="2222" spc="5" dirty="0">
                <a:latin typeface="Times New Roman"/>
                <a:cs typeface="Times New Roman"/>
              </a:rPr>
              <a:t>information</a:t>
            </a:r>
            <a:endParaRPr sz="2222" dirty="0">
              <a:latin typeface="Times New Roman"/>
              <a:cs typeface="Times New Roman"/>
            </a:endParaRPr>
          </a:p>
          <a:p>
            <a:pPr marL="204991" marR="465261" indent="-182534">
              <a:lnSpc>
                <a:spcPts val="2403"/>
              </a:lnSpc>
              <a:spcBef>
                <a:spcPts val="821"/>
              </a:spcBef>
              <a:buFont typeface="Arial MT"/>
              <a:buChar char="•"/>
              <a:tabLst>
                <a:tab pos="205567" algn="l"/>
              </a:tabLst>
            </a:pPr>
            <a:r>
              <a:rPr sz="2222" spc="5" dirty="0">
                <a:latin typeface="Times New Roman"/>
                <a:cs typeface="Times New Roman"/>
              </a:rPr>
              <a:t>Each</a:t>
            </a:r>
            <a:r>
              <a:rPr sz="2222" spc="-18" dirty="0">
                <a:latin typeface="Times New Roman"/>
                <a:cs typeface="Times New Roman"/>
              </a:rPr>
              <a:t> </a:t>
            </a:r>
            <a:r>
              <a:rPr sz="2222" spc="5" dirty="0">
                <a:latin typeface="Times New Roman"/>
                <a:cs typeface="Times New Roman"/>
              </a:rPr>
              <a:t>piece</a:t>
            </a:r>
            <a:r>
              <a:rPr sz="2222" spc="-27" dirty="0">
                <a:latin typeface="Times New Roman"/>
                <a:cs typeface="Times New Roman"/>
              </a:rPr>
              <a:t> </a:t>
            </a:r>
            <a:r>
              <a:rPr sz="2222" dirty="0">
                <a:latin typeface="Times New Roman"/>
                <a:cs typeface="Times New Roman"/>
              </a:rPr>
              <a:t>of </a:t>
            </a:r>
            <a:r>
              <a:rPr sz="2222" spc="5" dirty="0">
                <a:latin typeface="Times New Roman"/>
                <a:cs typeface="Times New Roman"/>
              </a:rPr>
              <a:t>info</a:t>
            </a:r>
            <a:r>
              <a:rPr sz="2222" spc="-18" dirty="0">
                <a:latin typeface="Times New Roman"/>
                <a:cs typeface="Times New Roman"/>
              </a:rPr>
              <a:t> </a:t>
            </a:r>
            <a:r>
              <a:rPr sz="2222" spc="5" dirty="0">
                <a:latin typeface="Times New Roman"/>
                <a:cs typeface="Times New Roman"/>
              </a:rPr>
              <a:t>is</a:t>
            </a:r>
            <a:r>
              <a:rPr sz="2222" spc="-14" dirty="0">
                <a:latin typeface="Times New Roman"/>
                <a:cs typeface="Times New Roman"/>
              </a:rPr>
              <a:t> </a:t>
            </a:r>
            <a:r>
              <a:rPr sz="2222" spc="5" dirty="0">
                <a:latin typeface="Times New Roman"/>
                <a:cs typeface="Times New Roman"/>
              </a:rPr>
              <a:t>assigned</a:t>
            </a:r>
            <a:r>
              <a:rPr sz="2222" spc="-41" dirty="0">
                <a:latin typeface="Times New Roman"/>
                <a:cs typeface="Times New Roman"/>
              </a:rPr>
              <a:t> </a:t>
            </a:r>
            <a:r>
              <a:rPr sz="2222" dirty="0">
                <a:latin typeface="Times New Roman"/>
                <a:cs typeface="Times New Roman"/>
              </a:rPr>
              <a:t>with</a:t>
            </a:r>
            <a:r>
              <a:rPr sz="2222" spc="-18" dirty="0">
                <a:latin typeface="Times New Roman"/>
                <a:cs typeface="Times New Roman"/>
              </a:rPr>
              <a:t> </a:t>
            </a:r>
            <a:r>
              <a:rPr sz="2222" spc="5" dirty="0">
                <a:latin typeface="Times New Roman"/>
                <a:cs typeface="Times New Roman"/>
              </a:rPr>
              <a:t>sequence</a:t>
            </a:r>
            <a:r>
              <a:rPr sz="2222" spc="-50" dirty="0">
                <a:latin typeface="Times New Roman"/>
                <a:cs typeface="Times New Roman"/>
              </a:rPr>
              <a:t> </a:t>
            </a:r>
            <a:r>
              <a:rPr sz="2222" dirty="0">
                <a:latin typeface="Times New Roman"/>
                <a:cs typeface="Times New Roman"/>
              </a:rPr>
              <a:t>of </a:t>
            </a:r>
            <a:r>
              <a:rPr sz="2222" spc="5" dirty="0">
                <a:latin typeface="Times New Roman"/>
                <a:cs typeface="Times New Roman"/>
              </a:rPr>
              <a:t>code</a:t>
            </a:r>
            <a:r>
              <a:rPr sz="2222" spc="-27" dirty="0">
                <a:latin typeface="Times New Roman"/>
                <a:cs typeface="Times New Roman"/>
              </a:rPr>
              <a:t> </a:t>
            </a:r>
            <a:r>
              <a:rPr sz="2222" spc="5" dirty="0">
                <a:latin typeface="Times New Roman"/>
                <a:cs typeface="Times New Roman"/>
              </a:rPr>
              <a:t>symbols</a:t>
            </a:r>
            <a:r>
              <a:rPr sz="2222" spc="-59" dirty="0">
                <a:latin typeface="Times New Roman"/>
                <a:cs typeface="Times New Roman"/>
              </a:rPr>
              <a:t> </a:t>
            </a:r>
            <a:r>
              <a:rPr sz="2222" dirty="0">
                <a:latin typeface="Times New Roman"/>
                <a:cs typeface="Times New Roman"/>
              </a:rPr>
              <a:t>called</a:t>
            </a:r>
            <a:r>
              <a:rPr sz="2222" spc="-18" dirty="0">
                <a:latin typeface="Times New Roman"/>
                <a:cs typeface="Times New Roman"/>
              </a:rPr>
              <a:t> </a:t>
            </a:r>
            <a:r>
              <a:rPr sz="2222" spc="-5" dirty="0">
                <a:latin typeface="Times New Roman"/>
                <a:cs typeface="Times New Roman"/>
              </a:rPr>
              <a:t>as</a:t>
            </a:r>
            <a:r>
              <a:rPr sz="2222" spc="5" dirty="0">
                <a:latin typeface="Times New Roman"/>
                <a:cs typeface="Times New Roman"/>
              </a:rPr>
              <a:t> code </a:t>
            </a:r>
            <a:r>
              <a:rPr sz="2222" spc="-544" dirty="0">
                <a:latin typeface="Times New Roman"/>
                <a:cs typeface="Times New Roman"/>
              </a:rPr>
              <a:t> </a:t>
            </a:r>
            <a:r>
              <a:rPr sz="2222" spc="5" dirty="0">
                <a:latin typeface="Times New Roman"/>
                <a:cs typeface="Times New Roman"/>
              </a:rPr>
              <a:t>words</a:t>
            </a:r>
            <a:endParaRPr sz="2222" dirty="0">
              <a:latin typeface="Times New Roman"/>
              <a:cs typeface="Times New Roman"/>
            </a:endParaRPr>
          </a:p>
          <a:p>
            <a:pPr marL="204991" indent="-182534">
              <a:spcBef>
                <a:spcPts val="499"/>
              </a:spcBef>
              <a:buFont typeface="Arial MT"/>
              <a:buChar char="•"/>
              <a:tabLst>
                <a:tab pos="205567" algn="l"/>
              </a:tabLst>
            </a:pPr>
            <a:r>
              <a:rPr sz="2222" spc="5" dirty="0">
                <a:latin typeface="Times New Roman"/>
                <a:cs typeface="Times New Roman"/>
              </a:rPr>
              <a:t>Number</a:t>
            </a:r>
            <a:r>
              <a:rPr sz="2222" spc="-32" dirty="0">
                <a:latin typeface="Times New Roman"/>
                <a:cs typeface="Times New Roman"/>
              </a:rPr>
              <a:t> </a:t>
            </a:r>
            <a:r>
              <a:rPr sz="2222" dirty="0">
                <a:latin typeface="Times New Roman"/>
                <a:cs typeface="Times New Roman"/>
              </a:rPr>
              <a:t>of</a:t>
            </a:r>
            <a:r>
              <a:rPr sz="2222" spc="-5" dirty="0">
                <a:latin typeface="Times New Roman"/>
                <a:cs typeface="Times New Roman"/>
              </a:rPr>
              <a:t> </a:t>
            </a:r>
            <a:r>
              <a:rPr sz="2222" spc="5" dirty="0">
                <a:latin typeface="Times New Roman"/>
                <a:cs typeface="Times New Roman"/>
              </a:rPr>
              <a:t>symbols</a:t>
            </a:r>
            <a:r>
              <a:rPr sz="2222" spc="-23" dirty="0">
                <a:latin typeface="Times New Roman"/>
                <a:cs typeface="Times New Roman"/>
              </a:rPr>
              <a:t> </a:t>
            </a:r>
            <a:r>
              <a:rPr sz="2222" spc="-9" dirty="0">
                <a:latin typeface="Times New Roman"/>
                <a:cs typeface="Times New Roman"/>
              </a:rPr>
              <a:t>in</a:t>
            </a:r>
            <a:r>
              <a:rPr sz="2222" dirty="0">
                <a:latin typeface="Times New Roman"/>
                <a:cs typeface="Times New Roman"/>
              </a:rPr>
              <a:t> each</a:t>
            </a:r>
            <a:r>
              <a:rPr sz="2222" spc="-23" dirty="0">
                <a:latin typeface="Times New Roman"/>
                <a:cs typeface="Times New Roman"/>
              </a:rPr>
              <a:t> </a:t>
            </a:r>
            <a:r>
              <a:rPr sz="2222" spc="5" dirty="0">
                <a:latin typeface="Times New Roman"/>
                <a:cs typeface="Times New Roman"/>
              </a:rPr>
              <a:t>code</a:t>
            </a:r>
            <a:r>
              <a:rPr sz="2222" spc="-36" dirty="0">
                <a:latin typeface="Times New Roman"/>
                <a:cs typeface="Times New Roman"/>
              </a:rPr>
              <a:t> </a:t>
            </a:r>
            <a:r>
              <a:rPr sz="2222" spc="5" dirty="0">
                <a:latin typeface="Times New Roman"/>
                <a:cs typeface="Times New Roman"/>
              </a:rPr>
              <a:t>word</a:t>
            </a:r>
            <a:r>
              <a:rPr sz="2222" spc="-23" dirty="0">
                <a:latin typeface="Times New Roman"/>
                <a:cs typeface="Times New Roman"/>
              </a:rPr>
              <a:t> </a:t>
            </a:r>
            <a:r>
              <a:rPr sz="2222" spc="5" dirty="0">
                <a:latin typeface="Times New Roman"/>
                <a:cs typeface="Times New Roman"/>
              </a:rPr>
              <a:t>is</a:t>
            </a:r>
            <a:r>
              <a:rPr sz="2222" spc="-18" dirty="0">
                <a:latin typeface="Times New Roman"/>
                <a:cs typeface="Times New Roman"/>
              </a:rPr>
              <a:t> </a:t>
            </a:r>
            <a:r>
              <a:rPr sz="2222" spc="5" dirty="0">
                <a:latin typeface="Times New Roman"/>
                <a:cs typeface="Times New Roman"/>
              </a:rPr>
              <a:t>–</a:t>
            </a:r>
            <a:r>
              <a:rPr sz="2222" spc="18" dirty="0">
                <a:latin typeface="Times New Roman"/>
                <a:cs typeface="Times New Roman"/>
              </a:rPr>
              <a:t> </a:t>
            </a:r>
            <a:r>
              <a:rPr sz="2222" dirty="0">
                <a:latin typeface="Times New Roman"/>
                <a:cs typeface="Times New Roman"/>
              </a:rPr>
              <a:t>length</a:t>
            </a:r>
          </a:p>
          <a:p>
            <a:pPr marL="204991" marR="664494" indent="-182534">
              <a:lnSpc>
                <a:spcPts val="2403"/>
              </a:lnSpc>
              <a:spcBef>
                <a:spcPts val="833"/>
              </a:spcBef>
              <a:buFont typeface="Arial MT"/>
              <a:buChar char="•"/>
              <a:tabLst>
                <a:tab pos="205567" algn="l"/>
              </a:tabLst>
            </a:pPr>
            <a:r>
              <a:rPr sz="2222" dirty="0">
                <a:latin typeface="Times New Roman"/>
                <a:cs typeface="Times New Roman"/>
              </a:rPr>
              <a:t>The</a:t>
            </a:r>
            <a:r>
              <a:rPr sz="2222" spc="-9" dirty="0">
                <a:latin typeface="Times New Roman"/>
                <a:cs typeface="Times New Roman"/>
              </a:rPr>
              <a:t> </a:t>
            </a:r>
            <a:r>
              <a:rPr sz="2222" dirty="0">
                <a:latin typeface="Times New Roman"/>
                <a:cs typeface="Times New Roman"/>
              </a:rPr>
              <a:t>8-bit</a:t>
            </a:r>
            <a:r>
              <a:rPr sz="2222" spc="-18" dirty="0">
                <a:latin typeface="Times New Roman"/>
                <a:cs typeface="Times New Roman"/>
              </a:rPr>
              <a:t> </a:t>
            </a:r>
            <a:r>
              <a:rPr sz="2222" spc="5" dirty="0">
                <a:latin typeface="Times New Roman"/>
                <a:cs typeface="Times New Roman"/>
              </a:rPr>
              <a:t>codes</a:t>
            </a:r>
            <a:r>
              <a:rPr sz="2222" spc="-14" dirty="0">
                <a:latin typeface="Times New Roman"/>
                <a:cs typeface="Times New Roman"/>
              </a:rPr>
              <a:t> </a:t>
            </a:r>
            <a:r>
              <a:rPr sz="2222" dirty="0">
                <a:latin typeface="Times New Roman"/>
                <a:cs typeface="Times New Roman"/>
              </a:rPr>
              <a:t>that</a:t>
            </a:r>
            <a:r>
              <a:rPr sz="2222" spc="-18" dirty="0">
                <a:latin typeface="Times New Roman"/>
                <a:cs typeface="Times New Roman"/>
              </a:rPr>
              <a:t> </a:t>
            </a:r>
            <a:r>
              <a:rPr sz="2222" spc="5" dirty="0">
                <a:latin typeface="Times New Roman"/>
                <a:cs typeface="Times New Roman"/>
              </a:rPr>
              <a:t>are</a:t>
            </a:r>
            <a:r>
              <a:rPr sz="2222" spc="-9" dirty="0">
                <a:latin typeface="Times New Roman"/>
                <a:cs typeface="Times New Roman"/>
              </a:rPr>
              <a:t> </a:t>
            </a:r>
            <a:r>
              <a:rPr sz="2222" spc="5" dirty="0">
                <a:latin typeface="Times New Roman"/>
                <a:cs typeface="Times New Roman"/>
              </a:rPr>
              <a:t>used</a:t>
            </a:r>
            <a:r>
              <a:rPr sz="2222" spc="-41" dirty="0">
                <a:latin typeface="Times New Roman"/>
                <a:cs typeface="Times New Roman"/>
              </a:rPr>
              <a:t> </a:t>
            </a:r>
            <a:r>
              <a:rPr sz="2222" spc="5" dirty="0">
                <a:latin typeface="Times New Roman"/>
                <a:cs typeface="Times New Roman"/>
              </a:rPr>
              <a:t>to</a:t>
            </a:r>
            <a:r>
              <a:rPr sz="2222" dirty="0">
                <a:latin typeface="Times New Roman"/>
                <a:cs typeface="Times New Roman"/>
              </a:rPr>
              <a:t> represent</a:t>
            </a:r>
            <a:r>
              <a:rPr sz="2222" spc="-41" dirty="0">
                <a:latin typeface="Times New Roman"/>
                <a:cs typeface="Times New Roman"/>
              </a:rPr>
              <a:t> </a:t>
            </a:r>
            <a:r>
              <a:rPr sz="2222" spc="5" dirty="0">
                <a:latin typeface="Times New Roman"/>
                <a:cs typeface="Times New Roman"/>
              </a:rPr>
              <a:t>the</a:t>
            </a:r>
            <a:r>
              <a:rPr sz="2222" spc="-5" dirty="0">
                <a:latin typeface="Times New Roman"/>
                <a:cs typeface="Times New Roman"/>
              </a:rPr>
              <a:t> </a:t>
            </a:r>
            <a:r>
              <a:rPr sz="2222" dirty="0">
                <a:latin typeface="Times New Roman"/>
                <a:cs typeface="Times New Roman"/>
              </a:rPr>
              <a:t>intensities</a:t>
            </a:r>
            <a:r>
              <a:rPr sz="2222" spc="-41" dirty="0">
                <a:latin typeface="Times New Roman"/>
                <a:cs typeface="Times New Roman"/>
              </a:rPr>
              <a:t> </a:t>
            </a:r>
            <a:r>
              <a:rPr sz="2222" spc="5" dirty="0">
                <a:latin typeface="Times New Roman"/>
                <a:cs typeface="Times New Roman"/>
              </a:rPr>
              <a:t>in</a:t>
            </a:r>
            <a:r>
              <a:rPr sz="2222" spc="-23" dirty="0">
                <a:latin typeface="Times New Roman"/>
                <a:cs typeface="Times New Roman"/>
              </a:rPr>
              <a:t> </a:t>
            </a:r>
            <a:r>
              <a:rPr sz="2222" spc="9" dirty="0">
                <a:latin typeface="Times New Roman"/>
                <a:cs typeface="Times New Roman"/>
              </a:rPr>
              <a:t>most</a:t>
            </a:r>
            <a:r>
              <a:rPr sz="2222" spc="-36" dirty="0">
                <a:latin typeface="Times New Roman"/>
                <a:cs typeface="Times New Roman"/>
              </a:rPr>
              <a:t> </a:t>
            </a:r>
            <a:r>
              <a:rPr sz="2222" spc="9" dirty="0">
                <a:latin typeface="Times New Roman"/>
                <a:cs typeface="Times New Roman"/>
              </a:rPr>
              <a:t>of</a:t>
            </a:r>
            <a:r>
              <a:rPr sz="2222" spc="-5" dirty="0">
                <a:latin typeface="Times New Roman"/>
                <a:cs typeface="Times New Roman"/>
              </a:rPr>
              <a:t> </a:t>
            </a:r>
            <a:r>
              <a:rPr sz="2222" spc="5" dirty="0">
                <a:latin typeface="Times New Roman"/>
                <a:cs typeface="Times New Roman"/>
              </a:rPr>
              <a:t>the</a:t>
            </a:r>
            <a:r>
              <a:rPr sz="2222" spc="-32" dirty="0">
                <a:latin typeface="Times New Roman"/>
                <a:cs typeface="Times New Roman"/>
              </a:rPr>
              <a:t> </a:t>
            </a:r>
            <a:r>
              <a:rPr sz="2222" dirty="0">
                <a:latin typeface="Times New Roman"/>
                <a:cs typeface="Times New Roman"/>
              </a:rPr>
              <a:t>2-D </a:t>
            </a:r>
            <a:r>
              <a:rPr sz="2222" spc="-540" dirty="0">
                <a:latin typeface="Times New Roman"/>
                <a:cs typeface="Times New Roman"/>
              </a:rPr>
              <a:t> </a:t>
            </a:r>
            <a:r>
              <a:rPr sz="2222" dirty="0">
                <a:latin typeface="Times New Roman"/>
                <a:cs typeface="Times New Roman"/>
              </a:rPr>
              <a:t>intensity</a:t>
            </a:r>
            <a:r>
              <a:rPr sz="2222" spc="-41" dirty="0">
                <a:latin typeface="Times New Roman"/>
                <a:cs typeface="Times New Roman"/>
              </a:rPr>
              <a:t> </a:t>
            </a:r>
            <a:r>
              <a:rPr sz="2222" dirty="0">
                <a:latin typeface="Times New Roman"/>
                <a:cs typeface="Times New Roman"/>
              </a:rPr>
              <a:t>arrays</a:t>
            </a:r>
            <a:r>
              <a:rPr sz="2222" spc="9" dirty="0">
                <a:latin typeface="Times New Roman"/>
                <a:cs typeface="Times New Roman"/>
              </a:rPr>
              <a:t> </a:t>
            </a:r>
            <a:r>
              <a:rPr sz="2222" dirty="0">
                <a:latin typeface="Times New Roman"/>
                <a:cs typeface="Times New Roman"/>
              </a:rPr>
              <a:t>contain</a:t>
            </a:r>
            <a:r>
              <a:rPr sz="2222" spc="-14" dirty="0">
                <a:latin typeface="Times New Roman"/>
                <a:cs typeface="Times New Roman"/>
              </a:rPr>
              <a:t> </a:t>
            </a:r>
            <a:r>
              <a:rPr sz="2222" dirty="0">
                <a:latin typeface="Times New Roman"/>
                <a:cs typeface="Times New Roman"/>
              </a:rPr>
              <a:t>more</a:t>
            </a:r>
            <a:r>
              <a:rPr sz="2222" spc="-27" dirty="0">
                <a:latin typeface="Times New Roman"/>
                <a:cs typeface="Times New Roman"/>
              </a:rPr>
              <a:t> </a:t>
            </a:r>
            <a:r>
              <a:rPr sz="2222" dirty="0">
                <a:latin typeface="Times New Roman"/>
                <a:cs typeface="Times New Roman"/>
              </a:rPr>
              <a:t>bits</a:t>
            </a:r>
            <a:r>
              <a:rPr sz="2222" spc="-9" dirty="0">
                <a:latin typeface="Times New Roman"/>
                <a:cs typeface="Times New Roman"/>
              </a:rPr>
              <a:t> </a:t>
            </a:r>
            <a:r>
              <a:rPr sz="2222" spc="5" dirty="0">
                <a:latin typeface="Times New Roman"/>
                <a:cs typeface="Times New Roman"/>
              </a:rPr>
              <a:t>than</a:t>
            </a:r>
            <a:r>
              <a:rPr sz="2222" spc="-14" dirty="0">
                <a:latin typeface="Times New Roman"/>
                <a:cs typeface="Times New Roman"/>
              </a:rPr>
              <a:t> </a:t>
            </a:r>
            <a:r>
              <a:rPr sz="2222" dirty="0">
                <a:latin typeface="Times New Roman"/>
                <a:cs typeface="Times New Roman"/>
              </a:rPr>
              <a:t>needed</a:t>
            </a:r>
            <a:r>
              <a:rPr sz="2222" spc="-18" dirty="0">
                <a:latin typeface="Times New Roman"/>
                <a:cs typeface="Times New Roman"/>
              </a:rPr>
              <a:t> </a:t>
            </a:r>
            <a:r>
              <a:rPr sz="2222" spc="-9" dirty="0">
                <a:latin typeface="Times New Roman"/>
                <a:cs typeface="Times New Roman"/>
              </a:rPr>
              <a:t>to</a:t>
            </a:r>
            <a:r>
              <a:rPr sz="2222" spc="9" dirty="0">
                <a:latin typeface="Times New Roman"/>
                <a:cs typeface="Times New Roman"/>
              </a:rPr>
              <a:t> </a:t>
            </a:r>
            <a:r>
              <a:rPr sz="2222" dirty="0">
                <a:latin typeface="Times New Roman"/>
                <a:cs typeface="Times New Roman"/>
              </a:rPr>
              <a:t>represent</a:t>
            </a:r>
            <a:r>
              <a:rPr sz="2222" spc="-32" dirty="0">
                <a:latin typeface="Times New Roman"/>
                <a:cs typeface="Times New Roman"/>
              </a:rPr>
              <a:t> </a:t>
            </a:r>
            <a:r>
              <a:rPr sz="2222" spc="5" dirty="0">
                <a:latin typeface="Times New Roman"/>
                <a:cs typeface="Times New Roman"/>
              </a:rPr>
              <a:t>the</a:t>
            </a:r>
            <a:r>
              <a:rPr sz="2222" dirty="0">
                <a:latin typeface="Times New Roman"/>
                <a:cs typeface="Times New Roman"/>
              </a:rPr>
              <a:t> intensities</a:t>
            </a:r>
          </a:p>
        </p:txBody>
      </p:sp>
    </p:spTree>
    <p:extLst>
      <p:ext uri="{BB962C8B-B14F-4D97-AF65-F5344CB8AC3E}">
        <p14:creationId xmlns:p14="http://schemas.microsoft.com/office/powerpoint/2010/main" val="2178298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5841" y="197984"/>
            <a:ext cx="6833798"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09298" y="1200392"/>
            <a:ext cx="9538436" cy="3469407"/>
          </a:xfrm>
          <a:prstGeom prst="rect">
            <a:avLst/>
          </a:prstGeom>
        </p:spPr>
        <p:txBody>
          <a:bodyPr vert="horz" wrap="square" lIns="0" tIns="84070" rIns="0" bIns="0" rtlCol="0">
            <a:spAutoFit/>
          </a:bodyPr>
          <a:lstStyle/>
          <a:p>
            <a:pPr marL="193475" indent="-182534" algn="just">
              <a:spcBef>
                <a:spcPts val="662"/>
              </a:spcBef>
              <a:buFont typeface="Arial MT"/>
              <a:buChar char="•"/>
              <a:tabLst>
                <a:tab pos="194051" algn="l"/>
              </a:tabLst>
            </a:pPr>
            <a:r>
              <a:rPr sz="2040" spc="5" dirty="0">
                <a:solidFill>
                  <a:srgbClr val="FF0000"/>
                </a:solidFill>
                <a:latin typeface="Times New Roman"/>
                <a:cs typeface="Times New Roman"/>
              </a:rPr>
              <a:t>Spatial</a:t>
            </a:r>
            <a:r>
              <a:rPr sz="2040" dirty="0">
                <a:solidFill>
                  <a:srgbClr val="FF0000"/>
                </a:solidFill>
                <a:latin typeface="Times New Roman"/>
                <a:cs typeface="Times New Roman"/>
              </a:rPr>
              <a:t> </a:t>
            </a:r>
            <a:r>
              <a:rPr sz="2040" spc="9" dirty="0">
                <a:solidFill>
                  <a:srgbClr val="FF0000"/>
                </a:solidFill>
                <a:latin typeface="Times New Roman"/>
                <a:cs typeface="Times New Roman"/>
              </a:rPr>
              <a:t>or</a:t>
            </a:r>
            <a:r>
              <a:rPr sz="2040" spc="-5" dirty="0">
                <a:solidFill>
                  <a:srgbClr val="FF0000"/>
                </a:solidFill>
                <a:latin typeface="Times New Roman"/>
                <a:cs typeface="Times New Roman"/>
              </a:rPr>
              <a:t> </a:t>
            </a:r>
            <a:r>
              <a:rPr sz="2040" spc="5" dirty="0">
                <a:solidFill>
                  <a:srgbClr val="FF0000"/>
                </a:solidFill>
                <a:latin typeface="Times New Roman"/>
                <a:cs typeface="Times New Roman"/>
              </a:rPr>
              <a:t>temporal</a:t>
            </a:r>
            <a:r>
              <a:rPr sz="2040" spc="27" dirty="0">
                <a:solidFill>
                  <a:srgbClr val="FF0000"/>
                </a:solidFill>
                <a:latin typeface="Times New Roman"/>
                <a:cs typeface="Times New Roman"/>
              </a:rPr>
              <a:t> </a:t>
            </a:r>
            <a:r>
              <a:rPr sz="2040" spc="9" dirty="0">
                <a:solidFill>
                  <a:srgbClr val="FF0000"/>
                </a:solidFill>
                <a:latin typeface="Times New Roman"/>
                <a:cs typeface="Times New Roman"/>
              </a:rPr>
              <a:t>redundancy</a:t>
            </a:r>
            <a:endParaRPr sz="2040" dirty="0">
              <a:latin typeface="Times New Roman"/>
              <a:cs typeface="Times New Roman"/>
            </a:endParaRPr>
          </a:p>
          <a:p>
            <a:pPr marL="193475" marR="4607" indent="-182534" algn="just">
              <a:lnSpc>
                <a:spcPts val="2231"/>
              </a:lnSpc>
              <a:spcBef>
                <a:spcPts val="830"/>
              </a:spcBef>
              <a:buFont typeface="Arial MT"/>
              <a:buChar char="•"/>
              <a:tabLst>
                <a:tab pos="194051" algn="l"/>
              </a:tabLst>
            </a:pPr>
            <a:r>
              <a:rPr sz="2040" spc="14" dirty="0">
                <a:latin typeface="Times New Roman"/>
                <a:cs typeface="Times New Roman"/>
              </a:rPr>
              <a:t>Most </a:t>
            </a:r>
            <a:r>
              <a:rPr sz="2040" spc="9" dirty="0">
                <a:latin typeface="Times New Roman"/>
                <a:cs typeface="Times New Roman"/>
              </a:rPr>
              <a:t>of the pixels in 2-D </a:t>
            </a:r>
            <a:r>
              <a:rPr sz="2040" spc="5" dirty="0">
                <a:latin typeface="Times New Roman"/>
                <a:cs typeface="Times New Roman"/>
              </a:rPr>
              <a:t>intensity arrays are correlated spatially (each </a:t>
            </a:r>
            <a:r>
              <a:rPr sz="2040" spc="9" dirty="0">
                <a:latin typeface="Times New Roman"/>
                <a:cs typeface="Times New Roman"/>
              </a:rPr>
              <a:t>pixel is </a:t>
            </a:r>
            <a:r>
              <a:rPr sz="2040" spc="5" dirty="0">
                <a:latin typeface="Times New Roman"/>
                <a:cs typeface="Times New Roman"/>
              </a:rPr>
              <a:t>similar </a:t>
            </a:r>
            <a:r>
              <a:rPr sz="2040" spc="9" dirty="0">
                <a:latin typeface="Times New Roman"/>
                <a:cs typeface="Times New Roman"/>
              </a:rPr>
              <a:t>to </a:t>
            </a:r>
            <a:r>
              <a:rPr sz="2040" spc="-499" dirty="0">
                <a:latin typeface="Times New Roman"/>
                <a:cs typeface="Times New Roman"/>
              </a:rPr>
              <a:t> </a:t>
            </a:r>
            <a:r>
              <a:rPr sz="2040" spc="9" dirty="0">
                <a:latin typeface="Times New Roman"/>
                <a:cs typeface="Times New Roman"/>
              </a:rPr>
              <a:t>dependent </a:t>
            </a:r>
            <a:r>
              <a:rPr sz="2040" spc="14" dirty="0">
                <a:latin typeface="Times New Roman"/>
                <a:cs typeface="Times New Roman"/>
              </a:rPr>
              <a:t>on </a:t>
            </a:r>
            <a:r>
              <a:rPr sz="2040" spc="9" dirty="0">
                <a:latin typeface="Times New Roman"/>
                <a:cs typeface="Times New Roman"/>
              </a:rPr>
              <a:t>neighboring pixels) </a:t>
            </a:r>
            <a:r>
              <a:rPr sz="2040" spc="5" dirty="0">
                <a:latin typeface="Times New Roman"/>
                <a:cs typeface="Times New Roman"/>
              </a:rPr>
              <a:t>info </a:t>
            </a:r>
            <a:r>
              <a:rPr sz="2040" dirty="0">
                <a:latin typeface="Times New Roman"/>
                <a:cs typeface="Times New Roman"/>
              </a:rPr>
              <a:t>is </a:t>
            </a:r>
            <a:r>
              <a:rPr sz="2040" spc="9" dirty="0">
                <a:latin typeface="Times New Roman"/>
                <a:cs typeface="Times New Roman"/>
              </a:rPr>
              <a:t>unnecessarily </a:t>
            </a:r>
            <a:r>
              <a:rPr sz="2040" spc="5" dirty="0">
                <a:latin typeface="Times New Roman"/>
                <a:cs typeface="Times New Roman"/>
              </a:rPr>
              <a:t>replicated </a:t>
            </a:r>
            <a:r>
              <a:rPr sz="2040" dirty="0">
                <a:latin typeface="Times New Roman"/>
                <a:cs typeface="Times New Roman"/>
              </a:rPr>
              <a:t>in </a:t>
            </a:r>
            <a:r>
              <a:rPr sz="2040" spc="9" dirty="0">
                <a:latin typeface="Times New Roman"/>
                <a:cs typeface="Times New Roman"/>
              </a:rPr>
              <a:t>the </a:t>
            </a:r>
            <a:r>
              <a:rPr sz="2040" spc="5" dirty="0">
                <a:latin typeface="Times New Roman"/>
                <a:cs typeface="Times New Roman"/>
              </a:rPr>
              <a:t>representation </a:t>
            </a:r>
            <a:r>
              <a:rPr sz="2040" spc="9" dirty="0">
                <a:latin typeface="Times New Roman"/>
                <a:cs typeface="Times New Roman"/>
              </a:rPr>
              <a:t>of </a:t>
            </a:r>
            <a:r>
              <a:rPr sz="2040" spc="-499" dirty="0">
                <a:latin typeface="Times New Roman"/>
                <a:cs typeface="Times New Roman"/>
              </a:rPr>
              <a:t> </a:t>
            </a:r>
            <a:r>
              <a:rPr sz="2040" spc="5" dirty="0">
                <a:latin typeface="Times New Roman"/>
                <a:cs typeface="Times New Roman"/>
              </a:rPr>
              <a:t>correlated</a:t>
            </a:r>
            <a:r>
              <a:rPr sz="2040" dirty="0">
                <a:latin typeface="Times New Roman"/>
                <a:cs typeface="Times New Roman"/>
              </a:rPr>
              <a:t> </a:t>
            </a:r>
            <a:r>
              <a:rPr sz="2040" spc="9" dirty="0">
                <a:latin typeface="Times New Roman"/>
                <a:cs typeface="Times New Roman"/>
              </a:rPr>
              <a:t>pixels</a:t>
            </a:r>
            <a:endParaRPr lang="en-IN" sz="2040" spc="9" dirty="0">
              <a:latin typeface="Times New Roman"/>
              <a:cs typeface="Times New Roman"/>
            </a:endParaRPr>
          </a:p>
          <a:p>
            <a:pPr marL="193475" marR="4607" indent="-182534" algn="just">
              <a:lnSpc>
                <a:spcPts val="2231"/>
              </a:lnSpc>
              <a:spcBef>
                <a:spcPts val="830"/>
              </a:spcBef>
              <a:buFont typeface="Arial MT"/>
              <a:buChar char="•"/>
              <a:tabLst>
                <a:tab pos="194051" algn="l"/>
              </a:tabLst>
            </a:pPr>
            <a:endParaRPr sz="2040" dirty="0">
              <a:latin typeface="Times New Roman"/>
              <a:cs typeface="Times New Roman"/>
            </a:endParaRPr>
          </a:p>
          <a:p>
            <a:pPr marL="193475" indent="-182534" algn="just">
              <a:spcBef>
                <a:spcPts val="540"/>
              </a:spcBef>
              <a:buFont typeface="Arial MT"/>
              <a:buChar char="•"/>
              <a:tabLst>
                <a:tab pos="194051" algn="l"/>
              </a:tabLst>
            </a:pPr>
            <a:r>
              <a:rPr sz="2040" spc="5" dirty="0">
                <a:solidFill>
                  <a:srgbClr val="FF0000"/>
                </a:solidFill>
                <a:latin typeface="Times New Roman"/>
                <a:cs typeface="Times New Roman"/>
              </a:rPr>
              <a:t>Irrelevant</a:t>
            </a:r>
            <a:r>
              <a:rPr sz="2040" spc="-9" dirty="0">
                <a:solidFill>
                  <a:srgbClr val="FF0000"/>
                </a:solidFill>
                <a:latin typeface="Times New Roman"/>
                <a:cs typeface="Times New Roman"/>
              </a:rPr>
              <a:t> </a:t>
            </a:r>
            <a:r>
              <a:rPr sz="2040" spc="5" dirty="0">
                <a:solidFill>
                  <a:srgbClr val="FF0000"/>
                </a:solidFill>
                <a:latin typeface="Times New Roman"/>
                <a:cs typeface="Times New Roman"/>
              </a:rPr>
              <a:t>information</a:t>
            </a:r>
            <a:endParaRPr sz="2040" dirty="0">
              <a:latin typeface="Times New Roman"/>
              <a:cs typeface="Times New Roman"/>
            </a:endParaRPr>
          </a:p>
          <a:p>
            <a:pPr marL="193475" marR="81766" indent="-182534" algn="just">
              <a:lnSpc>
                <a:spcPts val="2240"/>
              </a:lnSpc>
              <a:spcBef>
                <a:spcPts val="825"/>
              </a:spcBef>
              <a:buFont typeface="Arial MT"/>
              <a:buChar char="•"/>
              <a:tabLst>
                <a:tab pos="194051" algn="l"/>
              </a:tabLst>
            </a:pPr>
            <a:r>
              <a:rPr sz="2040" spc="14" dirty="0">
                <a:latin typeface="Times New Roman"/>
                <a:cs typeface="Times New Roman"/>
              </a:rPr>
              <a:t>Most </a:t>
            </a:r>
            <a:r>
              <a:rPr sz="2040" spc="9" dirty="0">
                <a:latin typeface="Times New Roman"/>
                <a:cs typeface="Times New Roman"/>
              </a:rPr>
              <a:t>of the 2-D intensity </a:t>
            </a:r>
            <a:r>
              <a:rPr sz="2040" spc="5" dirty="0">
                <a:latin typeface="Times New Roman"/>
                <a:cs typeface="Times New Roman"/>
              </a:rPr>
              <a:t>arrays contain information that </a:t>
            </a:r>
            <a:r>
              <a:rPr sz="2040" spc="9" dirty="0">
                <a:latin typeface="Times New Roman"/>
                <a:cs typeface="Times New Roman"/>
              </a:rPr>
              <a:t>is ignored </a:t>
            </a:r>
            <a:r>
              <a:rPr sz="2040" spc="14" dirty="0">
                <a:latin typeface="Times New Roman"/>
                <a:cs typeface="Times New Roman"/>
              </a:rPr>
              <a:t>by </a:t>
            </a:r>
            <a:r>
              <a:rPr sz="2040" spc="9" dirty="0">
                <a:latin typeface="Times New Roman"/>
                <a:cs typeface="Times New Roman"/>
              </a:rPr>
              <a:t>the </a:t>
            </a:r>
            <a:r>
              <a:rPr sz="2040" spc="5" dirty="0">
                <a:latin typeface="Times New Roman"/>
                <a:cs typeface="Times New Roman"/>
              </a:rPr>
              <a:t>human </a:t>
            </a:r>
            <a:r>
              <a:rPr sz="2040" spc="9" dirty="0">
                <a:latin typeface="Times New Roman"/>
                <a:cs typeface="Times New Roman"/>
              </a:rPr>
              <a:t>visual </a:t>
            </a:r>
            <a:r>
              <a:rPr sz="2040" spc="-499" dirty="0">
                <a:latin typeface="Times New Roman"/>
                <a:cs typeface="Times New Roman"/>
              </a:rPr>
              <a:t> </a:t>
            </a:r>
            <a:r>
              <a:rPr sz="2040" spc="9" dirty="0">
                <a:latin typeface="Times New Roman"/>
                <a:cs typeface="Times New Roman"/>
              </a:rPr>
              <a:t>system</a:t>
            </a:r>
            <a:r>
              <a:rPr sz="2040" spc="-14" dirty="0">
                <a:latin typeface="Times New Roman"/>
                <a:cs typeface="Times New Roman"/>
              </a:rPr>
              <a:t> </a:t>
            </a:r>
            <a:r>
              <a:rPr sz="2040" spc="9" dirty="0">
                <a:latin typeface="Times New Roman"/>
                <a:cs typeface="Times New Roman"/>
              </a:rPr>
              <a:t>or</a:t>
            </a:r>
            <a:r>
              <a:rPr sz="2040" dirty="0">
                <a:latin typeface="Times New Roman"/>
                <a:cs typeface="Times New Roman"/>
              </a:rPr>
              <a:t> </a:t>
            </a:r>
            <a:r>
              <a:rPr sz="2040" spc="9" dirty="0">
                <a:latin typeface="Times New Roman"/>
                <a:cs typeface="Times New Roman"/>
              </a:rPr>
              <a:t>is</a:t>
            </a:r>
            <a:r>
              <a:rPr sz="2040" spc="5" dirty="0">
                <a:latin typeface="Times New Roman"/>
                <a:cs typeface="Times New Roman"/>
              </a:rPr>
              <a:t> extraneous</a:t>
            </a:r>
            <a:r>
              <a:rPr sz="2040" spc="27" dirty="0">
                <a:latin typeface="Times New Roman"/>
                <a:cs typeface="Times New Roman"/>
              </a:rPr>
              <a:t> </a:t>
            </a:r>
            <a:r>
              <a:rPr sz="2040" dirty="0">
                <a:latin typeface="Times New Roman"/>
                <a:cs typeface="Times New Roman"/>
              </a:rPr>
              <a:t>to</a:t>
            </a:r>
            <a:r>
              <a:rPr sz="2040" spc="5" dirty="0">
                <a:latin typeface="Times New Roman"/>
                <a:cs typeface="Times New Roman"/>
              </a:rPr>
              <a:t> </a:t>
            </a:r>
            <a:r>
              <a:rPr sz="2040" spc="9" dirty="0">
                <a:latin typeface="Times New Roman"/>
                <a:cs typeface="Times New Roman"/>
              </a:rPr>
              <a:t>the</a:t>
            </a:r>
            <a:r>
              <a:rPr sz="2040" spc="-5" dirty="0">
                <a:latin typeface="Times New Roman"/>
                <a:cs typeface="Times New Roman"/>
              </a:rPr>
              <a:t> </a:t>
            </a:r>
            <a:r>
              <a:rPr sz="2040" spc="9" dirty="0">
                <a:latin typeface="Times New Roman"/>
                <a:cs typeface="Times New Roman"/>
              </a:rPr>
              <a:t>use</a:t>
            </a:r>
            <a:r>
              <a:rPr sz="2040" spc="-5" dirty="0">
                <a:latin typeface="Times New Roman"/>
                <a:cs typeface="Times New Roman"/>
              </a:rPr>
              <a:t> </a:t>
            </a:r>
            <a:r>
              <a:rPr sz="2040" spc="9" dirty="0">
                <a:latin typeface="Times New Roman"/>
                <a:cs typeface="Times New Roman"/>
              </a:rPr>
              <a:t>of</a:t>
            </a:r>
            <a:r>
              <a:rPr sz="2040" dirty="0">
                <a:latin typeface="Times New Roman"/>
                <a:cs typeface="Times New Roman"/>
              </a:rPr>
              <a:t> </a:t>
            </a:r>
            <a:r>
              <a:rPr sz="2040" spc="9" dirty="0">
                <a:latin typeface="Times New Roman"/>
                <a:cs typeface="Times New Roman"/>
              </a:rPr>
              <a:t>the</a:t>
            </a:r>
            <a:r>
              <a:rPr sz="2040" spc="18" dirty="0">
                <a:latin typeface="Times New Roman"/>
                <a:cs typeface="Times New Roman"/>
              </a:rPr>
              <a:t> </a:t>
            </a:r>
            <a:r>
              <a:rPr sz="2040" spc="5" dirty="0">
                <a:latin typeface="Times New Roman"/>
                <a:cs typeface="Times New Roman"/>
              </a:rPr>
              <a:t>image.</a:t>
            </a:r>
            <a:endParaRPr sz="2040" dirty="0">
              <a:latin typeface="Times New Roman"/>
              <a:cs typeface="Times New Roman"/>
            </a:endParaRPr>
          </a:p>
          <a:p>
            <a:pPr marL="193475" indent="-182534" algn="just">
              <a:spcBef>
                <a:spcPts val="540"/>
              </a:spcBef>
              <a:buFont typeface="Arial MT"/>
              <a:buChar char="•"/>
              <a:tabLst>
                <a:tab pos="194051" algn="l"/>
              </a:tabLst>
            </a:pPr>
            <a:r>
              <a:rPr sz="2040" spc="9" dirty="0">
                <a:latin typeface="Times New Roman"/>
                <a:cs typeface="Times New Roman"/>
              </a:rPr>
              <a:t>Hence</a:t>
            </a:r>
            <a:r>
              <a:rPr sz="2040" spc="-27" dirty="0">
                <a:latin typeface="Times New Roman"/>
                <a:cs typeface="Times New Roman"/>
              </a:rPr>
              <a:t> </a:t>
            </a:r>
            <a:r>
              <a:rPr sz="2040" spc="14" dirty="0">
                <a:latin typeface="Times New Roman"/>
                <a:cs typeface="Times New Roman"/>
              </a:rPr>
              <a:t>they</a:t>
            </a:r>
            <a:r>
              <a:rPr sz="2040" spc="5" dirty="0">
                <a:latin typeface="Times New Roman"/>
                <a:cs typeface="Times New Roman"/>
              </a:rPr>
              <a:t> can </a:t>
            </a:r>
            <a:r>
              <a:rPr sz="2040" spc="9" dirty="0">
                <a:latin typeface="Times New Roman"/>
                <a:cs typeface="Times New Roman"/>
              </a:rPr>
              <a:t>be</a:t>
            </a:r>
            <a:r>
              <a:rPr sz="2040" spc="-5" dirty="0">
                <a:latin typeface="Times New Roman"/>
                <a:cs typeface="Times New Roman"/>
              </a:rPr>
              <a:t> </a:t>
            </a:r>
            <a:r>
              <a:rPr sz="2040" spc="9" dirty="0">
                <a:latin typeface="Times New Roman"/>
                <a:cs typeface="Times New Roman"/>
              </a:rPr>
              <a:t>called</a:t>
            </a:r>
            <a:r>
              <a:rPr sz="2040" dirty="0">
                <a:latin typeface="Times New Roman"/>
                <a:cs typeface="Times New Roman"/>
              </a:rPr>
              <a:t> </a:t>
            </a:r>
            <a:r>
              <a:rPr sz="2040" spc="5" dirty="0">
                <a:latin typeface="Times New Roman"/>
                <a:cs typeface="Times New Roman"/>
              </a:rPr>
              <a:t>as </a:t>
            </a:r>
            <a:r>
              <a:rPr sz="2040" spc="9" dirty="0">
                <a:latin typeface="Times New Roman"/>
                <a:cs typeface="Times New Roman"/>
              </a:rPr>
              <a:t>redundant</a:t>
            </a:r>
            <a:r>
              <a:rPr sz="2040" spc="-14" dirty="0">
                <a:latin typeface="Times New Roman"/>
                <a:cs typeface="Times New Roman"/>
              </a:rPr>
              <a:t> </a:t>
            </a:r>
            <a:r>
              <a:rPr sz="2040" spc="5" dirty="0">
                <a:latin typeface="Times New Roman"/>
                <a:cs typeface="Times New Roman"/>
              </a:rPr>
              <a:t>as</a:t>
            </a:r>
            <a:r>
              <a:rPr sz="2040" spc="27" dirty="0">
                <a:latin typeface="Times New Roman"/>
                <a:cs typeface="Times New Roman"/>
              </a:rPr>
              <a:t> </a:t>
            </a:r>
            <a:r>
              <a:rPr sz="2040" spc="9" dirty="0">
                <a:latin typeface="Times New Roman"/>
                <a:cs typeface="Times New Roman"/>
              </a:rPr>
              <a:t>they</a:t>
            </a:r>
            <a:r>
              <a:rPr sz="2040" dirty="0">
                <a:latin typeface="Times New Roman"/>
                <a:cs typeface="Times New Roman"/>
              </a:rPr>
              <a:t> </a:t>
            </a:r>
            <a:r>
              <a:rPr sz="2040" spc="5" dirty="0">
                <a:latin typeface="Times New Roman"/>
                <a:cs typeface="Times New Roman"/>
              </a:rPr>
              <a:t>are</a:t>
            </a:r>
            <a:r>
              <a:rPr sz="2040" spc="-5" dirty="0">
                <a:latin typeface="Times New Roman"/>
                <a:cs typeface="Times New Roman"/>
              </a:rPr>
              <a:t> </a:t>
            </a:r>
            <a:r>
              <a:rPr sz="2040" spc="9" dirty="0">
                <a:latin typeface="Times New Roman"/>
                <a:cs typeface="Times New Roman"/>
              </a:rPr>
              <a:t>not used</a:t>
            </a:r>
            <a:endParaRPr sz="2040" dirty="0">
              <a:latin typeface="Times New Roman"/>
              <a:cs typeface="Times New Roman"/>
            </a:endParaRPr>
          </a:p>
          <a:p>
            <a:pPr marL="193475" indent="-182534" algn="just">
              <a:buFont typeface="Arial MT"/>
              <a:buChar char="•"/>
              <a:tabLst>
                <a:tab pos="194051" algn="l"/>
              </a:tabLst>
            </a:pPr>
            <a:r>
              <a:rPr sz="2040" spc="5" dirty="0">
                <a:latin typeface="Times New Roman"/>
                <a:cs typeface="Times New Roman"/>
              </a:rPr>
              <a:t>Image</a:t>
            </a:r>
            <a:r>
              <a:rPr sz="2040" spc="23" dirty="0">
                <a:latin typeface="Times New Roman"/>
                <a:cs typeface="Times New Roman"/>
              </a:rPr>
              <a:t> </a:t>
            </a:r>
            <a:r>
              <a:rPr sz="2040" spc="5" dirty="0">
                <a:latin typeface="Times New Roman"/>
                <a:cs typeface="Times New Roman"/>
              </a:rPr>
              <a:t>compression</a:t>
            </a:r>
            <a:r>
              <a:rPr sz="2040" spc="54" dirty="0">
                <a:latin typeface="Times New Roman"/>
                <a:cs typeface="Times New Roman"/>
              </a:rPr>
              <a:t> </a:t>
            </a:r>
            <a:r>
              <a:rPr sz="2040" spc="5" dirty="0">
                <a:latin typeface="Times New Roman"/>
                <a:cs typeface="Times New Roman"/>
              </a:rPr>
              <a:t>means</a:t>
            </a:r>
            <a:r>
              <a:rPr sz="2040" spc="32" dirty="0">
                <a:latin typeface="Times New Roman"/>
                <a:cs typeface="Times New Roman"/>
              </a:rPr>
              <a:t> </a:t>
            </a:r>
            <a:r>
              <a:rPr sz="2040" spc="5" dirty="0">
                <a:latin typeface="Times New Roman"/>
                <a:cs typeface="Times New Roman"/>
              </a:rPr>
              <a:t>eliminating</a:t>
            </a:r>
            <a:r>
              <a:rPr sz="2040" spc="9" dirty="0">
                <a:latin typeface="Times New Roman"/>
                <a:cs typeface="Times New Roman"/>
              </a:rPr>
              <a:t> one</a:t>
            </a:r>
            <a:r>
              <a:rPr sz="2040" spc="27" dirty="0">
                <a:latin typeface="Times New Roman"/>
                <a:cs typeface="Times New Roman"/>
              </a:rPr>
              <a:t> </a:t>
            </a:r>
            <a:r>
              <a:rPr sz="2040" spc="9" dirty="0">
                <a:latin typeface="Times New Roman"/>
                <a:cs typeface="Times New Roman"/>
              </a:rPr>
              <a:t>or</a:t>
            </a:r>
            <a:r>
              <a:rPr sz="2040" spc="5" dirty="0">
                <a:latin typeface="Times New Roman"/>
                <a:cs typeface="Times New Roman"/>
              </a:rPr>
              <a:t> more</a:t>
            </a:r>
            <a:r>
              <a:rPr sz="2040" spc="27" dirty="0">
                <a:latin typeface="Times New Roman"/>
                <a:cs typeface="Times New Roman"/>
              </a:rPr>
              <a:t> </a:t>
            </a:r>
            <a:r>
              <a:rPr sz="2040" spc="9" dirty="0">
                <a:latin typeface="Times New Roman"/>
                <a:cs typeface="Times New Roman"/>
              </a:rPr>
              <a:t>redundancy in</a:t>
            </a:r>
            <a:r>
              <a:rPr sz="2040" spc="-9" dirty="0">
                <a:latin typeface="Times New Roman"/>
                <a:cs typeface="Times New Roman"/>
              </a:rPr>
              <a:t> </a:t>
            </a:r>
            <a:r>
              <a:rPr sz="2040" spc="9" dirty="0">
                <a:latin typeface="Times New Roman"/>
                <a:cs typeface="Times New Roman"/>
              </a:rPr>
              <a:t>the</a:t>
            </a:r>
            <a:r>
              <a:rPr sz="2040" spc="23" dirty="0">
                <a:latin typeface="Times New Roman"/>
                <a:cs typeface="Times New Roman"/>
              </a:rPr>
              <a:t> </a:t>
            </a:r>
            <a:r>
              <a:rPr sz="2040" spc="5" dirty="0">
                <a:latin typeface="Times New Roman"/>
                <a:cs typeface="Times New Roman"/>
              </a:rPr>
              <a:t>image</a:t>
            </a:r>
            <a:endParaRPr sz="2040" dirty="0">
              <a:latin typeface="Times New Roman"/>
              <a:cs typeface="Times New Roman"/>
            </a:endParaRPr>
          </a:p>
        </p:txBody>
      </p:sp>
    </p:spTree>
    <p:extLst>
      <p:ext uri="{BB962C8B-B14F-4D97-AF65-F5344CB8AC3E}">
        <p14:creationId xmlns:p14="http://schemas.microsoft.com/office/powerpoint/2010/main" val="1415382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044" y="81703"/>
            <a:ext cx="5664002"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10708" y="1065055"/>
            <a:ext cx="2266998" cy="329049"/>
          </a:xfrm>
          <a:prstGeom prst="rect">
            <a:avLst/>
          </a:prstGeom>
        </p:spPr>
        <p:txBody>
          <a:bodyPr vert="horz" wrap="square" lIns="0" tIns="14971" rIns="0" bIns="0" rtlCol="0">
            <a:spAutoFit/>
          </a:bodyPr>
          <a:lstStyle/>
          <a:p>
            <a:pPr marL="193475" indent="-182534">
              <a:spcBef>
                <a:spcPts val="118"/>
              </a:spcBef>
              <a:buFont typeface="Arial MT"/>
              <a:buChar char="•"/>
              <a:tabLst>
                <a:tab pos="194051" algn="l"/>
              </a:tabLst>
            </a:pPr>
            <a:r>
              <a:rPr sz="2040" spc="14" dirty="0">
                <a:solidFill>
                  <a:srgbClr val="FF0000"/>
                </a:solidFill>
                <a:latin typeface="Times New Roman"/>
                <a:cs typeface="Times New Roman"/>
              </a:rPr>
              <a:t>Coding</a:t>
            </a:r>
            <a:r>
              <a:rPr sz="2040" spc="-73" dirty="0">
                <a:solidFill>
                  <a:srgbClr val="FF0000"/>
                </a:solidFill>
                <a:latin typeface="Times New Roman"/>
                <a:cs typeface="Times New Roman"/>
              </a:rPr>
              <a:t> </a:t>
            </a:r>
            <a:r>
              <a:rPr sz="2040" spc="9" dirty="0">
                <a:solidFill>
                  <a:srgbClr val="FF0000"/>
                </a:solidFill>
                <a:latin typeface="Times New Roman"/>
                <a:cs typeface="Times New Roman"/>
              </a:rPr>
              <a:t>redundancy</a:t>
            </a:r>
            <a:endParaRPr sz="2040">
              <a:latin typeface="Times New Roman"/>
              <a:cs typeface="Times New Roman"/>
            </a:endParaRPr>
          </a:p>
        </p:txBody>
      </p:sp>
      <p:sp>
        <p:nvSpPr>
          <p:cNvPr id="4" name="object 4"/>
          <p:cNvSpPr txBox="1"/>
          <p:nvPr/>
        </p:nvSpPr>
        <p:spPr>
          <a:xfrm>
            <a:off x="1241611" y="1449168"/>
            <a:ext cx="9632870" cy="4143670"/>
          </a:xfrm>
          <a:prstGeom prst="rect">
            <a:avLst/>
          </a:prstGeom>
        </p:spPr>
        <p:txBody>
          <a:bodyPr vert="horz" wrap="square" lIns="0" tIns="47216" rIns="0" bIns="0" rtlCol="0">
            <a:spAutoFit/>
          </a:bodyPr>
          <a:lstStyle/>
          <a:p>
            <a:pPr marL="262573" marR="320731" indent="-182534">
              <a:lnSpc>
                <a:spcPts val="2231"/>
              </a:lnSpc>
              <a:spcBef>
                <a:spcPts val="371"/>
              </a:spcBef>
              <a:buFont typeface="Arial MT"/>
              <a:buChar char="•"/>
              <a:tabLst>
                <a:tab pos="263149" algn="l"/>
                <a:tab pos="6206166" algn="l"/>
              </a:tabLst>
            </a:pPr>
            <a:r>
              <a:rPr sz="2040" spc="5" dirty="0">
                <a:latin typeface="Times New Roman"/>
                <a:cs typeface="Times New Roman"/>
              </a:rPr>
              <a:t>Let</a:t>
            </a:r>
            <a:r>
              <a:rPr sz="2040" spc="18" dirty="0">
                <a:latin typeface="Times New Roman"/>
                <a:cs typeface="Times New Roman"/>
              </a:rPr>
              <a:t> </a:t>
            </a:r>
            <a:r>
              <a:rPr sz="2040" spc="9" dirty="0">
                <a:latin typeface="Times New Roman"/>
                <a:cs typeface="Times New Roman"/>
              </a:rPr>
              <a:t>us</a:t>
            </a:r>
            <a:r>
              <a:rPr sz="2040" spc="14" dirty="0">
                <a:latin typeface="Times New Roman"/>
                <a:cs typeface="Times New Roman"/>
              </a:rPr>
              <a:t> </a:t>
            </a:r>
            <a:r>
              <a:rPr sz="2040" spc="5" dirty="0">
                <a:latin typeface="Times New Roman"/>
                <a:cs typeface="Times New Roman"/>
              </a:rPr>
              <a:t>assume</a:t>
            </a:r>
            <a:r>
              <a:rPr sz="2040" spc="27" dirty="0">
                <a:latin typeface="Times New Roman"/>
                <a:cs typeface="Times New Roman"/>
              </a:rPr>
              <a:t> </a:t>
            </a:r>
            <a:r>
              <a:rPr sz="2040" spc="5" dirty="0">
                <a:latin typeface="Times New Roman"/>
                <a:cs typeface="Times New Roman"/>
              </a:rPr>
              <a:t>that,</a:t>
            </a:r>
            <a:r>
              <a:rPr sz="2040" spc="14" dirty="0">
                <a:latin typeface="Times New Roman"/>
                <a:cs typeface="Times New Roman"/>
              </a:rPr>
              <a:t> </a:t>
            </a:r>
            <a:r>
              <a:rPr sz="2040" spc="9" dirty="0">
                <a:latin typeface="Times New Roman"/>
                <a:cs typeface="Times New Roman"/>
              </a:rPr>
              <a:t>a</a:t>
            </a:r>
            <a:r>
              <a:rPr sz="2040" spc="5" dirty="0">
                <a:latin typeface="Times New Roman"/>
                <a:cs typeface="Times New Roman"/>
              </a:rPr>
              <a:t> </a:t>
            </a:r>
            <a:r>
              <a:rPr sz="2040" spc="9" dirty="0">
                <a:latin typeface="Times New Roman"/>
                <a:cs typeface="Times New Roman"/>
              </a:rPr>
              <a:t>discrete random</a:t>
            </a:r>
            <a:r>
              <a:rPr sz="2040" spc="18" dirty="0">
                <a:latin typeface="Times New Roman"/>
                <a:cs typeface="Times New Roman"/>
              </a:rPr>
              <a:t> </a:t>
            </a:r>
            <a:r>
              <a:rPr sz="2040" spc="5" dirty="0">
                <a:latin typeface="Times New Roman"/>
                <a:cs typeface="Times New Roman"/>
              </a:rPr>
              <a:t>variable</a:t>
            </a:r>
            <a:r>
              <a:rPr sz="2040" spc="27" dirty="0">
                <a:latin typeface="Times New Roman"/>
                <a:cs typeface="Times New Roman"/>
              </a:rPr>
              <a:t> </a:t>
            </a:r>
            <a:r>
              <a:rPr sz="2040" spc="5" dirty="0">
                <a:latin typeface="Times New Roman"/>
                <a:cs typeface="Times New Roman"/>
              </a:rPr>
              <a:t>r</a:t>
            </a:r>
            <a:r>
              <a:rPr sz="2040" spc="6" baseline="-20370" dirty="0">
                <a:latin typeface="Times New Roman"/>
                <a:cs typeface="Times New Roman"/>
              </a:rPr>
              <a:t>k</a:t>
            </a:r>
            <a:r>
              <a:rPr sz="2040" spc="5" dirty="0">
                <a:latin typeface="Times New Roman"/>
                <a:cs typeface="Times New Roman"/>
              </a:rPr>
              <a:t>,</a:t>
            </a:r>
            <a:r>
              <a:rPr sz="2040" spc="14" dirty="0">
                <a:latin typeface="Times New Roman"/>
                <a:cs typeface="Times New Roman"/>
              </a:rPr>
              <a:t> </a:t>
            </a:r>
            <a:r>
              <a:rPr sz="2040" dirty="0">
                <a:latin typeface="Times New Roman"/>
                <a:cs typeface="Times New Roman"/>
              </a:rPr>
              <a:t>in</a:t>
            </a:r>
            <a:r>
              <a:rPr sz="2040" spc="14" dirty="0">
                <a:latin typeface="Times New Roman"/>
                <a:cs typeface="Times New Roman"/>
              </a:rPr>
              <a:t> </a:t>
            </a:r>
            <a:r>
              <a:rPr sz="2040" spc="9" dirty="0">
                <a:latin typeface="Times New Roman"/>
                <a:cs typeface="Times New Roman"/>
              </a:rPr>
              <a:t>the	interval </a:t>
            </a:r>
            <a:r>
              <a:rPr sz="2040" dirty="0">
                <a:latin typeface="Times New Roman"/>
                <a:cs typeface="Times New Roman"/>
              </a:rPr>
              <a:t>[0, </a:t>
            </a:r>
            <a:r>
              <a:rPr sz="2040" spc="14" dirty="0">
                <a:latin typeface="Times New Roman"/>
                <a:cs typeface="Times New Roman"/>
              </a:rPr>
              <a:t>L-1] </a:t>
            </a:r>
            <a:r>
              <a:rPr sz="2040" spc="9" dirty="0">
                <a:latin typeface="Times New Roman"/>
                <a:cs typeface="Times New Roman"/>
              </a:rPr>
              <a:t>is used to </a:t>
            </a:r>
            <a:r>
              <a:rPr sz="2040" spc="14" dirty="0">
                <a:latin typeface="Times New Roman"/>
                <a:cs typeface="Times New Roman"/>
              </a:rPr>
              <a:t> </a:t>
            </a:r>
            <a:r>
              <a:rPr sz="2040" spc="5" dirty="0">
                <a:latin typeface="Times New Roman"/>
                <a:cs typeface="Times New Roman"/>
              </a:rPr>
              <a:t>represent</a:t>
            </a:r>
            <a:r>
              <a:rPr sz="2040" spc="14" dirty="0">
                <a:latin typeface="Times New Roman"/>
                <a:cs typeface="Times New Roman"/>
              </a:rPr>
              <a:t> </a:t>
            </a:r>
            <a:r>
              <a:rPr sz="2040" spc="5" dirty="0">
                <a:latin typeface="Times New Roman"/>
                <a:cs typeface="Times New Roman"/>
              </a:rPr>
              <a:t>the</a:t>
            </a:r>
            <a:r>
              <a:rPr sz="2040" spc="23" dirty="0">
                <a:latin typeface="Times New Roman"/>
                <a:cs typeface="Times New Roman"/>
              </a:rPr>
              <a:t> </a:t>
            </a:r>
            <a:r>
              <a:rPr sz="2040" spc="5" dirty="0">
                <a:latin typeface="Times New Roman"/>
                <a:cs typeface="Times New Roman"/>
              </a:rPr>
              <a:t>intensities</a:t>
            </a:r>
            <a:r>
              <a:rPr sz="2040" spc="-9" dirty="0">
                <a:latin typeface="Times New Roman"/>
                <a:cs typeface="Times New Roman"/>
              </a:rPr>
              <a:t> </a:t>
            </a:r>
            <a:r>
              <a:rPr sz="2040" spc="9" dirty="0">
                <a:latin typeface="Times New Roman"/>
                <a:cs typeface="Times New Roman"/>
              </a:rPr>
              <a:t>of</a:t>
            </a:r>
            <a:r>
              <a:rPr sz="2040" spc="23" dirty="0">
                <a:latin typeface="Times New Roman"/>
                <a:cs typeface="Times New Roman"/>
              </a:rPr>
              <a:t> </a:t>
            </a:r>
            <a:r>
              <a:rPr sz="2040" spc="5" dirty="0">
                <a:latin typeface="Times New Roman"/>
                <a:cs typeface="Times New Roman"/>
              </a:rPr>
              <a:t>an</a:t>
            </a:r>
            <a:r>
              <a:rPr sz="2040" spc="9" dirty="0">
                <a:latin typeface="Times New Roman"/>
                <a:cs typeface="Times New Roman"/>
              </a:rPr>
              <a:t> </a:t>
            </a:r>
            <a:r>
              <a:rPr sz="2040" spc="18" dirty="0">
                <a:latin typeface="Times New Roman"/>
                <a:cs typeface="Times New Roman"/>
              </a:rPr>
              <a:t>MXN</a:t>
            </a:r>
            <a:r>
              <a:rPr sz="2040" spc="5" dirty="0">
                <a:latin typeface="Times New Roman"/>
                <a:cs typeface="Times New Roman"/>
              </a:rPr>
              <a:t> image</a:t>
            </a:r>
            <a:r>
              <a:rPr sz="2040" spc="23" dirty="0">
                <a:latin typeface="Times New Roman"/>
                <a:cs typeface="Times New Roman"/>
              </a:rPr>
              <a:t> </a:t>
            </a:r>
            <a:r>
              <a:rPr sz="2040" spc="9" dirty="0">
                <a:latin typeface="Times New Roman"/>
                <a:cs typeface="Times New Roman"/>
              </a:rPr>
              <a:t>and </a:t>
            </a:r>
            <a:r>
              <a:rPr sz="2040" spc="5" dirty="0">
                <a:latin typeface="Times New Roman"/>
                <a:cs typeface="Times New Roman"/>
              </a:rPr>
              <a:t>that</a:t>
            </a:r>
            <a:r>
              <a:rPr sz="2040" spc="14" dirty="0">
                <a:latin typeface="Times New Roman"/>
                <a:cs typeface="Times New Roman"/>
              </a:rPr>
              <a:t> </a:t>
            </a:r>
            <a:r>
              <a:rPr sz="2040" spc="9" dirty="0">
                <a:latin typeface="Times New Roman"/>
                <a:cs typeface="Times New Roman"/>
              </a:rPr>
              <a:t>each</a:t>
            </a:r>
            <a:r>
              <a:rPr sz="2040" spc="14" dirty="0">
                <a:latin typeface="Times New Roman"/>
                <a:cs typeface="Times New Roman"/>
              </a:rPr>
              <a:t> </a:t>
            </a:r>
            <a:r>
              <a:rPr sz="2040" spc="5" dirty="0">
                <a:latin typeface="Times New Roman"/>
                <a:cs typeface="Times New Roman"/>
              </a:rPr>
              <a:t>rk,</a:t>
            </a:r>
            <a:r>
              <a:rPr sz="2040" spc="9" dirty="0">
                <a:latin typeface="Times New Roman"/>
                <a:cs typeface="Times New Roman"/>
              </a:rPr>
              <a:t> </a:t>
            </a:r>
            <a:r>
              <a:rPr sz="2040" spc="5" dirty="0">
                <a:latin typeface="Times New Roman"/>
                <a:cs typeface="Times New Roman"/>
              </a:rPr>
              <a:t>occurs</a:t>
            </a:r>
            <a:r>
              <a:rPr sz="2040" spc="32" dirty="0">
                <a:latin typeface="Times New Roman"/>
                <a:cs typeface="Times New Roman"/>
              </a:rPr>
              <a:t> </a:t>
            </a:r>
            <a:r>
              <a:rPr sz="2040" spc="9" dirty="0">
                <a:latin typeface="Times New Roman"/>
                <a:cs typeface="Times New Roman"/>
              </a:rPr>
              <a:t>with</a:t>
            </a:r>
            <a:r>
              <a:rPr sz="2040" spc="-14" dirty="0">
                <a:latin typeface="Times New Roman"/>
                <a:cs typeface="Times New Roman"/>
              </a:rPr>
              <a:t> </a:t>
            </a:r>
            <a:r>
              <a:rPr sz="2040" spc="9" dirty="0">
                <a:latin typeface="Times New Roman"/>
                <a:cs typeface="Times New Roman"/>
              </a:rPr>
              <a:t>probability of </a:t>
            </a:r>
            <a:r>
              <a:rPr sz="2040" spc="-499" dirty="0">
                <a:latin typeface="Times New Roman"/>
                <a:cs typeface="Times New Roman"/>
              </a:rPr>
              <a:t> </a:t>
            </a:r>
            <a:r>
              <a:rPr sz="2040" spc="5" dirty="0">
                <a:latin typeface="Times New Roman"/>
                <a:cs typeface="Times New Roman"/>
              </a:rPr>
              <a:t>p</a:t>
            </a:r>
            <a:r>
              <a:rPr sz="2040" spc="6" baseline="-20370" dirty="0">
                <a:latin typeface="Times New Roman"/>
                <a:cs typeface="Times New Roman"/>
              </a:rPr>
              <a:t>r</a:t>
            </a:r>
            <a:r>
              <a:rPr sz="2040" spc="5" dirty="0">
                <a:latin typeface="Times New Roman"/>
                <a:cs typeface="Times New Roman"/>
              </a:rPr>
              <a:t>(r</a:t>
            </a:r>
            <a:r>
              <a:rPr sz="2040" spc="6" baseline="-20370" dirty="0">
                <a:latin typeface="Times New Roman"/>
                <a:cs typeface="Times New Roman"/>
              </a:rPr>
              <a:t>k</a:t>
            </a:r>
            <a:r>
              <a:rPr sz="2040" spc="5" dirty="0">
                <a:latin typeface="Times New Roman"/>
                <a:cs typeface="Times New Roman"/>
              </a:rPr>
              <a:t>)</a:t>
            </a:r>
            <a:endParaRPr sz="2040" dirty="0">
              <a:latin typeface="Times New Roman"/>
              <a:cs typeface="Times New Roman"/>
            </a:endParaRPr>
          </a:p>
          <a:p>
            <a:pPr marL="80039">
              <a:spcBef>
                <a:spcPts val="540"/>
              </a:spcBef>
              <a:tabLst>
                <a:tab pos="263149" algn="l"/>
                <a:tab pos="7654349" algn="l"/>
              </a:tabLst>
            </a:pPr>
            <a:r>
              <a:rPr lang="en-IN" sz="2040" spc="9" dirty="0">
                <a:latin typeface="Times New Roman"/>
                <a:cs typeface="Times New Roman"/>
              </a:rPr>
              <a:t>	</a:t>
            </a:r>
            <a:r>
              <a:rPr sz="2040" spc="9" dirty="0">
                <a:latin typeface="Times New Roman"/>
                <a:cs typeface="Times New Roman"/>
              </a:rPr>
              <a:t>Then </a:t>
            </a:r>
            <a:r>
              <a:rPr sz="2040" spc="14" dirty="0">
                <a:latin typeface="Times New Roman"/>
                <a:cs typeface="Times New Roman"/>
              </a:rPr>
              <a:t>we</a:t>
            </a:r>
            <a:r>
              <a:rPr sz="2040" spc="23" dirty="0">
                <a:latin typeface="Times New Roman"/>
                <a:cs typeface="Times New Roman"/>
              </a:rPr>
              <a:t> </a:t>
            </a:r>
            <a:r>
              <a:rPr sz="2040" spc="5" dirty="0">
                <a:latin typeface="Times New Roman"/>
                <a:cs typeface="Times New Roman"/>
              </a:rPr>
              <a:t>can</a:t>
            </a:r>
            <a:r>
              <a:rPr sz="2040" spc="14" dirty="0">
                <a:latin typeface="Times New Roman"/>
                <a:cs typeface="Times New Roman"/>
              </a:rPr>
              <a:t> </a:t>
            </a:r>
            <a:r>
              <a:rPr sz="2040" spc="5" dirty="0">
                <a:latin typeface="Times New Roman"/>
                <a:cs typeface="Times New Roman"/>
              </a:rPr>
              <a:t>write	</a:t>
            </a:r>
            <a:r>
              <a:rPr sz="2040" spc="9" dirty="0">
                <a:latin typeface="Times New Roman"/>
                <a:cs typeface="Times New Roman"/>
              </a:rPr>
              <a:t>….(1)</a:t>
            </a:r>
            <a:endParaRPr sz="2040" dirty="0">
              <a:latin typeface="Times New Roman"/>
              <a:cs typeface="Times New Roman"/>
            </a:endParaRPr>
          </a:p>
          <a:p>
            <a:pPr marL="80039">
              <a:spcBef>
                <a:spcPts val="576"/>
              </a:spcBef>
              <a:tabLst>
                <a:tab pos="263149" algn="l"/>
              </a:tabLst>
            </a:pPr>
            <a:r>
              <a:rPr lang="en-IN" sz="2040" spc="9" dirty="0">
                <a:latin typeface="Times New Roman"/>
                <a:cs typeface="Times New Roman"/>
              </a:rPr>
              <a:t>	</a:t>
            </a:r>
            <a:r>
              <a:rPr sz="2040" spc="9" dirty="0">
                <a:latin typeface="Times New Roman"/>
                <a:cs typeface="Times New Roman"/>
              </a:rPr>
              <a:t>Where</a:t>
            </a:r>
            <a:r>
              <a:rPr sz="2040" spc="18" dirty="0">
                <a:latin typeface="Times New Roman"/>
                <a:cs typeface="Times New Roman"/>
              </a:rPr>
              <a:t> </a:t>
            </a:r>
            <a:r>
              <a:rPr sz="2040" spc="14" dirty="0">
                <a:latin typeface="Times New Roman"/>
                <a:cs typeface="Times New Roman"/>
              </a:rPr>
              <a:t>L</a:t>
            </a:r>
            <a:r>
              <a:rPr sz="2040" spc="-77" dirty="0">
                <a:latin typeface="Times New Roman"/>
                <a:cs typeface="Times New Roman"/>
              </a:rPr>
              <a:t> </a:t>
            </a:r>
            <a:r>
              <a:rPr sz="2040" spc="9" dirty="0">
                <a:latin typeface="Times New Roman"/>
                <a:cs typeface="Times New Roman"/>
              </a:rPr>
              <a:t>is</a:t>
            </a:r>
            <a:r>
              <a:rPr sz="2040" spc="5" dirty="0">
                <a:latin typeface="Times New Roman"/>
                <a:cs typeface="Times New Roman"/>
              </a:rPr>
              <a:t> </a:t>
            </a:r>
            <a:r>
              <a:rPr sz="2040" spc="9" dirty="0">
                <a:latin typeface="Times New Roman"/>
                <a:cs typeface="Times New Roman"/>
              </a:rPr>
              <a:t>number</a:t>
            </a:r>
            <a:r>
              <a:rPr sz="2040" spc="23" dirty="0">
                <a:latin typeface="Times New Roman"/>
                <a:cs typeface="Times New Roman"/>
              </a:rPr>
              <a:t> </a:t>
            </a:r>
            <a:r>
              <a:rPr sz="2040" spc="9" dirty="0">
                <a:latin typeface="Times New Roman"/>
                <a:cs typeface="Times New Roman"/>
              </a:rPr>
              <a:t>of</a:t>
            </a:r>
            <a:r>
              <a:rPr sz="2040" dirty="0">
                <a:latin typeface="Times New Roman"/>
                <a:cs typeface="Times New Roman"/>
              </a:rPr>
              <a:t> </a:t>
            </a:r>
            <a:r>
              <a:rPr sz="2040" spc="9" dirty="0">
                <a:latin typeface="Times New Roman"/>
                <a:cs typeface="Times New Roman"/>
              </a:rPr>
              <a:t>intensity </a:t>
            </a:r>
            <a:r>
              <a:rPr sz="2040" spc="5" dirty="0">
                <a:latin typeface="Times New Roman"/>
                <a:cs typeface="Times New Roman"/>
              </a:rPr>
              <a:t>values </a:t>
            </a:r>
            <a:r>
              <a:rPr sz="2040" spc="9" dirty="0">
                <a:latin typeface="Times New Roman"/>
                <a:cs typeface="Times New Roman"/>
              </a:rPr>
              <a:t>and n</a:t>
            </a:r>
            <a:r>
              <a:rPr sz="2040" spc="14" baseline="-20370" dirty="0">
                <a:latin typeface="Times New Roman"/>
                <a:cs typeface="Times New Roman"/>
              </a:rPr>
              <a:t>k</a:t>
            </a:r>
            <a:r>
              <a:rPr sz="2040" spc="265" baseline="-20370" dirty="0">
                <a:latin typeface="Times New Roman"/>
                <a:cs typeface="Times New Roman"/>
              </a:rPr>
              <a:t> </a:t>
            </a:r>
            <a:r>
              <a:rPr sz="2040" spc="9" dirty="0">
                <a:latin typeface="Times New Roman"/>
                <a:cs typeface="Times New Roman"/>
              </a:rPr>
              <a:t>is</a:t>
            </a:r>
            <a:r>
              <a:rPr sz="2040" spc="5" dirty="0">
                <a:latin typeface="Times New Roman"/>
                <a:cs typeface="Times New Roman"/>
              </a:rPr>
              <a:t> number</a:t>
            </a:r>
            <a:r>
              <a:rPr sz="2040" spc="23" dirty="0">
                <a:latin typeface="Times New Roman"/>
                <a:cs typeface="Times New Roman"/>
              </a:rPr>
              <a:t> </a:t>
            </a:r>
            <a:r>
              <a:rPr sz="2040" spc="9" dirty="0">
                <a:latin typeface="Times New Roman"/>
                <a:cs typeface="Times New Roman"/>
              </a:rPr>
              <a:t>of</a:t>
            </a:r>
            <a:r>
              <a:rPr sz="2040" dirty="0">
                <a:latin typeface="Times New Roman"/>
                <a:cs typeface="Times New Roman"/>
              </a:rPr>
              <a:t> </a:t>
            </a:r>
            <a:r>
              <a:rPr sz="2040" spc="5" dirty="0">
                <a:latin typeface="Times New Roman"/>
                <a:cs typeface="Times New Roman"/>
              </a:rPr>
              <a:t>occurrences</a:t>
            </a:r>
            <a:r>
              <a:rPr sz="2040" spc="9" dirty="0">
                <a:latin typeface="Times New Roman"/>
                <a:cs typeface="Times New Roman"/>
              </a:rPr>
              <a:t> of</a:t>
            </a:r>
            <a:r>
              <a:rPr sz="2040" spc="5" dirty="0">
                <a:latin typeface="Times New Roman"/>
                <a:cs typeface="Times New Roman"/>
              </a:rPr>
              <a:t> </a:t>
            </a:r>
            <a:r>
              <a:rPr sz="2040" spc="9" dirty="0">
                <a:latin typeface="Times New Roman"/>
                <a:cs typeface="Times New Roman"/>
              </a:rPr>
              <a:t>k</a:t>
            </a:r>
            <a:r>
              <a:rPr sz="2040" spc="14" baseline="25925" dirty="0">
                <a:latin typeface="Times New Roman"/>
                <a:cs typeface="Times New Roman"/>
              </a:rPr>
              <a:t>th</a:t>
            </a:r>
            <a:r>
              <a:rPr sz="2040" spc="251" baseline="25925" dirty="0">
                <a:latin typeface="Times New Roman"/>
                <a:cs typeface="Times New Roman"/>
              </a:rPr>
              <a:t> </a:t>
            </a:r>
            <a:r>
              <a:rPr sz="2040" spc="9" dirty="0">
                <a:latin typeface="Times New Roman"/>
                <a:cs typeface="Times New Roman"/>
              </a:rPr>
              <a:t>intensity</a:t>
            </a:r>
            <a:endParaRPr sz="2040" dirty="0">
              <a:latin typeface="Times New Roman"/>
              <a:cs typeface="Times New Roman"/>
            </a:endParaRPr>
          </a:p>
          <a:p>
            <a:pPr marL="262573" marR="62188" indent="-182534">
              <a:lnSpc>
                <a:spcPts val="2231"/>
              </a:lnSpc>
              <a:spcBef>
                <a:spcPts val="843"/>
              </a:spcBef>
              <a:buFont typeface="Arial MT"/>
              <a:buChar char="•"/>
              <a:tabLst>
                <a:tab pos="263149" algn="l"/>
                <a:tab pos="9358194" algn="l"/>
              </a:tabLst>
            </a:pPr>
            <a:r>
              <a:rPr sz="2040" dirty="0">
                <a:latin typeface="Times New Roman"/>
                <a:cs typeface="Times New Roman"/>
              </a:rPr>
              <a:t>I</a:t>
            </a:r>
            <a:r>
              <a:rPr sz="2040" spc="9" dirty="0">
                <a:latin typeface="Times New Roman"/>
                <a:cs typeface="Times New Roman"/>
              </a:rPr>
              <a:t>f</a:t>
            </a:r>
            <a:r>
              <a:rPr sz="2040" spc="18" dirty="0">
                <a:latin typeface="Times New Roman"/>
                <a:cs typeface="Times New Roman"/>
              </a:rPr>
              <a:t> </a:t>
            </a:r>
            <a:r>
              <a:rPr sz="2040" spc="9" dirty="0">
                <a:latin typeface="Times New Roman"/>
                <a:cs typeface="Times New Roman"/>
              </a:rPr>
              <a:t>no.</a:t>
            </a:r>
            <a:r>
              <a:rPr sz="2040" spc="-18" dirty="0">
                <a:latin typeface="Times New Roman"/>
                <a:cs typeface="Times New Roman"/>
              </a:rPr>
              <a:t> </a:t>
            </a:r>
            <a:r>
              <a:rPr sz="2040" spc="9" dirty="0">
                <a:latin typeface="Times New Roman"/>
                <a:cs typeface="Times New Roman"/>
              </a:rPr>
              <a:t>of</a:t>
            </a:r>
            <a:r>
              <a:rPr sz="2040" dirty="0">
                <a:latin typeface="Times New Roman"/>
                <a:cs typeface="Times New Roman"/>
              </a:rPr>
              <a:t> </a:t>
            </a:r>
            <a:r>
              <a:rPr sz="2040" spc="9" dirty="0">
                <a:latin typeface="Times New Roman"/>
                <a:cs typeface="Times New Roman"/>
              </a:rPr>
              <a:t>bits</a:t>
            </a:r>
            <a:r>
              <a:rPr sz="2040" spc="5" dirty="0">
                <a:latin typeface="Times New Roman"/>
                <a:cs typeface="Times New Roman"/>
              </a:rPr>
              <a:t> </a:t>
            </a:r>
            <a:r>
              <a:rPr sz="2040" spc="9" dirty="0">
                <a:latin typeface="Times New Roman"/>
                <a:cs typeface="Times New Roman"/>
              </a:rPr>
              <a:t>us</a:t>
            </a:r>
            <a:r>
              <a:rPr sz="2040" dirty="0">
                <a:latin typeface="Times New Roman"/>
                <a:cs typeface="Times New Roman"/>
              </a:rPr>
              <a:t>e</a:t>
            </a:r>
            <a:r>
              <a:rPr sz="2040" spc="14" dirty="0">
                <a:latin typeface="Times New Roman"/>
                <a:cs typeface="Times New Roman"/>
              </a:rPr>
              <a:t>d</a:t>
            </a:r>
            <a:r>
              <a:rPr sz="2040" spc="5" dirty="0">
                <a:latin typeface="Times New Roman"/>
                <a:cs typeface="Times New Roman"/>
              </a:rPr>
              <a:t> </a:t>
            </a:r>
            <a:r>
              <a:rPr sz="2040" spc="9" dirty="0">
                <a:latin typeface="Times New Roman"/>
                <a:cs typeface="Times New Roman"/>
              </a:rPr>
              <a:t>to</a:t>
            </a:r>
            <a:r>
              <a:rPr sz="2040" spc="5" dirty="0">
                <a:latin typeface="Times New Roman"/>
                <a:cs typeface="Times New Roman"/>
              </a:rPr>
              <a:t> </a:t>
            </a:r>
            <a:r>
              <a:rPr sz="2040" dirty="0">
                <a:latin typeface="Times New Roman"/>
                <a:cs typeface="Times New Roman"/>
              </a:rPr>
              <a:t>re</a:t>
            </a:r>
            <a:r>
              <a:rPr sz="2040" spc="14" dirty="0">
                <a:latin typeface="Times New Roman"/>
                <a:cs typeface="Times New Roman"/>
              </a:rPr>
              <a:t>p</a:t>
            </a:r>
            <a:r>
              <a:rPr sz="2040" spc="23" dirty="0">
                <a:latin typeface="Times New Roman"/>
                <a:cs typeface="Times New Roman"/>
              </a:rPr>
              <a:t>r</a:t>
            </a:r>
            <a:r>
              <a:rPr sz="2040" dirty="0">
                <a:latin typeface="Times New Roman"/>
                <a:cs typeface="Times New Roman"/>
              </a:rPr>
              <a:t>e</a:t>
            </a:r>
            <a:r>
              <a:rPr sz="2040" spc="9" dirty="0">
                <a:latin typeface="Times New Roman"/>
                <a:cs typeface="Times New Roman"/>
              </a:rPr>
              <a:t>s</a:t>
            </a:r>
            <a:r>
              <a:rPr sz="2040" dirty="0">
                <a:latin typeface="Times New Roman"/>
                <a:cs typeface="Times New Roman"/>
              </a:rPr>
              <a:t>e</a:t>
            </a:r>
            <a:r>
              <a:rPr sz="2040" spc="9" dirty="0">
                <a:latin typeface="Times New Roman"/>
                <a:cs typeface="Times New Roman"/>
              </a:rPr>
              <a:t>nt </a:t>
            </a:r>
            <a:r>
              <a:rPr sz="2040" dirty="0">
                <a:latin typeface="Times New Roman"/>
                <a:cs typeface="Times New Roman"/>
              </a:rPr>
              <a:t>ea</a:t>
            </a:r>
            <a:r>
              <a:rPr sz="2040" spc="18" dirty="0">
                <a:latin typeface="Times New Roman"/>
                <a:cs typeface="Times New Roman"/>
              </a:rPr>
              <a:t>c</a:t>
            </a:r>
            <a:r>
              <a:rPr sz="2040" spc="14" dirty="0">
                <a:latin typeface="Times New Roman"/>
                <a:cs typeface="Times New Roman"/>
              </a:rPr>
              <a:t>h</a:t>
            </a:r>
            <a:r>
              <a:rPr sz="2040" spc="-18" dirty="0">
                <a:latin typeface="Times New Roman"/>
                <a:cs typeface="Times New Roman"/>
              </a:rPr>
              <a:t> </a:t>
            </a:r>
            <a:r>
              <a:rPr sz="2040" spc="14" dirty="0">
                <a:latin typeface="Times New Roman"/>
                <a:cs typeface="Times New Roman"/>
              </a:rPr>
              <a:t>v</a:t>
            </a:r>
            <a:r>
              <a:rPr sz="2040" spc="18" dirty="0">
                <a:latin typeface="Times New Roman"/>
                <a:cs typeface="Times New Roman"/>
              </a:rPr>
              <a:t>a</a:t>
            </a:r>
            <a:r>
              <a:rPr sz="2040" spc="9" dirty="0">
                <a:latin typeface="Times New Roman"/>
                <a:cs typeface="Times New Roman"/>
              </a:rPr>
              <a:t>lue</a:t>
            </a:r>
            <a:r>
              <a:rPr sz="2040" spc="-23" dirty="0">
                <a:latin typeface="Times New Roman"/>
                <a:cs typeface="Times New Roman"/>
              </a:rPr>
              <a:t> </a:t>
            </a:r>
            <a:r>
              <a:rPr sz="2040" spc="9" dirty="0">
                <a:latin typeface="Times New Roman"/>
                <a:cs typeface="Times New Roman"/>
              </a:rPr>
              <a:t>of</a:t>
            </a:r>
            <a:r>
              <a:rPr sz="2040" spc="18" dirty="0">
                <a:latin typeface="Times New Roman"/>
                <a:cs typeface="Times New Roman"/>
              </a:rPr>
              <a:t> </a:t>
            </a:r>
            <a:r>
              <a:rPr sz="2040" dirty="0">
                <a:latin typeface="Times New Roman"/>
                <a:cs typeface="Times New Roman"/>
              </a:rPr>
              <a:t>r</a:t>
            </a:r>
            <a:r>
              <a:rPr sz="2040" spc="14" baseline="-20370" dirty="0">
                <a:latin typeface="Times New Roman"/>
                <a:cs typeface="Times New Roman"/>
              </a:rPr>
              <a:t>k</a:t>
            </a:r>
            <a:r>
              <a:rPr sz="2040" spc="245" baseline="-20370" dirty="0">
                <a:latin typeface="Times New Roman"/>
                <a:cs typeface="Times New Roman"/>
              </a:rPr>
              <a:t> </a:t>
            </a:r>
            <a:r>
              <a:rPr sz="2040" spc="9" dirty="0">
                <a:latin typeface="Times New Roman"/>
                <a:cs typeface="Times New Roman"/>
              </a:rPr>
              <a:t>is</a:t>
            </a:r>
            <a:r>
              <a:rPr sz="2040" spc="5" dirty="0">
                <a:latin typeface="Times New Roman"/>
                <a:cs typeface="Times New Roman"/>
              </a:rPr>
              <a:t> l</a:t>
            </a:r>
            <a:r>
              <a:rPr sz="2040" dirty="0">
                <a:latin typeface="Times New Roman"/>
                <a:cs typeface="Times New Roman"/>
              </a:rPr>
              <a:t>(</a:t>
            </a:r>
            <a:r>
              <a:rPr sz="2040" spc="9" dirty="0">
                <a:latin typeface="Times New Roman"/>
                <a:cs typeface="Times New Roman"/>
              </a:rPr>
              <a:t>r</a:t>
            </a:r>
            <a:r>
              <a:rPr sz="2040" spc="20" baseline="-20370" dirty="0">
                <a:latin typeface="Times New Roman"/>
                <a:cs typeface="Times New Roman"/>
              </a:rPr>
              <a:t>k</a:t>
            </a:r>
            <a:r>
              <a:rPr sz="2040" dirty="0">
                <a:latin typeface="Times New Roman"/>
                <a:cs typeface="Times New Roman"/>
              </a:rPr>
              <a:t>)</a:t>
            </a:r>
            <a:r>
              <a:rPr sz="2040" spc="5" dirty="0">
                <a:latin typeface="Times New Roman"/>
                <a:cs typeface="Times New Roman"/>
              </a:rPr>
              <a:t>, </a:t>
            </a:r>
            <a:r>
              <a:rPr sz="2040" spc="-14" dirty="0">
                <a:latin typeface="Times New Roman"/>
                <a:cs typeface="Times New Roman"/>
              </a:rPr>
              <a:t>t</a:t>
            </a:r>
            <a:r>
              <a:rPr sz="2040" spc="14" dirty="0">
                <a:latin typeface="Times New Roman"/>
                <a:cs typeface="Times New Roman"/>
              </a:rPr>
              <a:t>h</a:t>
            </a:r>
            <a:r>
              <a:rPr sz="2040" spc="18" dirty="0">
                <a:latin typeface="Times New Roman"/>
                <a:cs typeface="Times New Roman"/>
              </a:rPr>
              <a:t>e</a:t>
            </a:r>
            <a:r>
              <a:rPr sz="2040" spc="14" dirty="0">
                <a:latin typeface="Times New Roman"/>
                <a:cs typeface="Times New Roman"/>
              </a:rPr>
              <a:t>n</a:t>
            </a:r>
            <a:r>
              <a:rPr sz="2040" spc="-18" dirty="0">
                <a:latin typeface="Times New Roman"/>
                <a:cs typeface="Times New Roman"/>
              </a:rPr>
              <a:t> </a:t>
            </a:r>
            <a:r>
              <a:rPr sz="2040" spc="18" dirty="0">
                <a:latin typeface="Times New Roman"/>
                <a:cs typeface="Times New Roman"/>
              </a:rPr>
              <a:t>a</a:t>
            </a:r>
            <a:r>
              <a:rPr sz="2040" spc="14" dirty="0">
                <a:latin typeface="Times New Roman"/>
                <a:cs typeface="Times New Roman"/>
              </a:rPr>
              <a:t>v</a:t>
            </a:r>
            <a:r>
              <a:rPr sz="2040" dirty="0">
                <a:latin typeface="Times New Roman"/>
                <a:cs typeface="Times New Roman"/>
              </a:rPr>
              <a:t>era</a:t>
            </a:r>
            <a:r>
              <a:rPr sz="2040" spc="9" dirty="0">
                <a:latin typeface="Times New Roman"/>
                <a:cs typeface="Times New Roman"/>
              </a:rPr>
              <a:t>ge</a:t>
            </a:r>
            <a:r>
              <a:rPr sz="2040" spc="18" dirty="0">
                <a:latin typeface="Times New Roman"/>
                <a:cs typeface="Times New Roman"/>
              </a:rPr>
              <a:t> </a:t>
            </a:r>
            <a:r>
              <a:rPr sz="2040" spc="9" dirty="0">
                <a:latin typeface="Times New Roman"/>
                <a:cs typeface="Times New Roman"/>
              </a:rPr>
              <a:t>no.</a:t>
            </a:r>
            <a:r>
              <a:rPr sz="2040" spc="5" dirty="0">
                <a:latin typeface="Times New Roman"/>
                <a:cs typeface="Times New Roman"/>
              </a:rPr>
              <a:t> </a:t>
            </a:r>
            <a:r>
              <a:rPr sz="2040" spc="9" dirty="0">
                <a:latin typeface="Times New Roman"/>
                <a:cs typeface="Times New Roman"/>
              </a:rPr>
              <a:t>of</a:t>
            </a:r>
            <a:r>
              <a:rPr sz="2040" dirty="0">
                <a:latin typeface="Times New Roman"/>
                <a:cs typeface="Times New Roman"/>
              </a:rPr>
              <a:t> </a:t>
            </a:r>
            <a:r>
              <a:rPr sz="2040" spc="14" dirty="0">
                <a:latin typeface="Times New Roman"/>
                <a:cs typeface="Times New Roman"/>
              </a:rPr>
              <a:t>b</a:t>
            </a:r>
            <a:r>
              <a:rPr sz="2040" spc="-14" dirty="0">
                <a:latin typeface="Times New Roman"/>
                <a:cs typeface="Times New Roman"/>
              </a:rPr>
              <a:t>i</a:t>
            </a:r>
            <a:r>
              <a:rPr sz="2040" spc="9" dirty="0">
                <a:latin typeface="Times New Roman"/>
                <a:cs typeface="Times New Roman"/>
              </a:rPr>
              <a:t>ts</a:t>
            </a:r>
            <a:r>
              <a:rPr sz="2040" spc="5" dirty="0">
                <a:latin typeface="Times New Roman"/>
                <a:cs typeface="Times New Roman"/>
              </a:rPr>
              <a:t> </a:t>
            </a:r>
            <a:r>
              <a:rPr sz="2040" spc="14" dirty="0">
                <a:latin typeface="Times New Roman"/>
                <a:cs typeface="Times New Roman"/>
              </a:rPr>
              <a:t>n</a:t>
            </a:r>
            <a:r>
              <a:rPr sz="2040" dirty="0">
                <a:latin typeface="Times New Roman"/>
                <a:cs typeface="Times New Roman"/>
              </a:rPr>
              <a:t>e</a:t>
            </a:r>
            <a:r>
              <a:rPr sz="2040" spc="18" dirty="0">
                <a:latin typeface="Times New Roman"/>
                <a:cs typeface="Times New Roman"/>
              </a:rPr>
              <a:t>e</a:t>
            </a:r>
            <a:r>
              <a:rPr sz="2040" spc="14" dirty="0">
                <a:latin typeface="Times New Roman"/>
                <a:cs typeface="Times New Roman"/>
              </a:rPr>
              <a:t>d</a:t>
            </a:r>
            <a:r>
              <a:rPr sz="2040" dirty="0">
                <a:latin typeface="Times New Roman"/>
                <a:cs typeface="Times New Roman"/>
              </a:rPr>
              <a:t>e</a:t>
            </a:r>
            <a:r>
              <a:rPr sz="2040" spc="14" dirty="0">
                <a:latin typeface="Times New Roman"/>
                <a:cs typeface="Times New Roman"/>
              </a:rPr>
              <a:t>d</a:t>
            </a:r>
            <a:r>
              <a:rPr sz="2040" dirty="0">
                <a:latin typeface="Times New Roman"/>
                <a:cs typeface="Times New Roman"/>
              </a:rPr>
              <a:t>	</a:t>
            </a:r>
            <a:r>
              <a:rPr sz="2040" spc="5" dirty="0">
                <a:latin typeface="Times New Roman"/>
                <a:cs typeface="Times New Roman"/>
              </a:rPr>
              <a:t>to  represent each </a:t>
            </a:r>
            <a:r>
              <a:rPr sz="2040" spc="9" dirty="0">
                <a:latin typeface="Times New Roman"/>
                <a:cs typeface="Times New Roman"/>
              </a:rPr>
              <a:t>pixel</a:t>
            </a:r>
            <a:r>
              <a:rPr sz="2040" spc="-14" dirty="0">
                <a:latin typeface="Times New Roman"/>
                <a:cs typeface="Times New Roman"/>
              </a:rPr>
              <a:t> </a:t>
            </a:r>
            <a:r>
              <a:rPr sz="2040" spc="9" dirty="0">
                <a:latin typeface="Times New Roman"/>
                <a:cs typeface="Times New Roman"/>
              </a:rPr>
              <a:t>is</a:t>
            </a:r>
            <a:r>
              <a:rPr sz="2040" spc="5" dirty="0">
                <a:latin typeface="Times New Roman"/>
                <a:cs typeface="Times New Roman"/>
              </a:rPr>
              <a:t> </a:t>
            </a:r>
            <a:r>
              <a:rPr sz="2040" spc="9" dirty="0">
                <a:latin typeface="Times New Roman"/>
                <a:cs typeface="Times New Roman"/>
              </a:rPr>
              <a:t>given</a:t>
            </a:r>
            <a:r>
              <a:rPr sz="2040" spc="5" dirty="0">
                <a:latin typeface="Times New Roman"/>
                <a:cs typeface="Times New Roman"/>
              </a:rPr>
              <a:t> </a:t>
            </a:r>
            <a:r>
              <a:rPr sz="2040" spc="14" dirty="0">
                <a:latin typeface="Times New Roman"/>
                <a:cs typeface="Times New Roman"/>
              </a:rPr>
              <a:t>by</a:t>
            </a:r>
            <a:endParaRPr sz="2040" dirty="0">
              <a:latin typeface="Times New Roman"/>
              <a:cs typeface="Times New Roman"/>
            </a:endParaRPr>
          </a:p>
          <a:p>
            <a:pPr marL="6957033" indent="-6876994">
              <a:spcBef>
                <a:spcPts val="540"/>
              </a:spcBef>
              <a:buFont typeface="Arial MT"/>
              <a:buChar char="•"/>
              <a:tabLst>
                <a:tab pos="6957033" algn="l"/>
                <a:tab pos="6957609" algn="l"/>
              </a:tabLst>
            </a:pPr>
            <a:r>
              <a:rPr sz="2040" spc="14" dirty="0">
                <a:latin typeface="Times New Roman"/>
                <a:cs typeface="Times New Roman"/>
              </a:rPr>
              <a:t>…….(2)</a:t>
            </a:r>
            <a:endParaRPr sz="2040" dirty="0">
              <a:latin typeface="Times New Roman"/>
              <a:cs typeface="Times New Roman"/>
            </a:endParaRPr>
          </a:p>
          <a:p>
            <a:pPr marL="80615">
              <a:spcBef>
                <a:spcPts val="576"/>
              </a:spcBef>
            </a:pPr>
            <a:endParaRPr sz="2040" dirty="0">
              <a:latin typeface="Arial MT"/>
              <a:cs typeface="Arial MT"/>
            </a:endParaRPr>
          </a:p>
          <a:p>
            <a:pPr marL="262573" marR="147409" indent="-182534">
              <a:lnSpc>
                <a:spcPts val="2240"/>
              </a:lnSpc>
              <a:spcBef>
                <a:spcPts val="825"/>
              </a:spcBef>
              <a:buFont typeface="Arial MT"/>
              <a:buChar char="•"/>
              <a:tabLst>
                <a:tab pos="263149" algn="l"/>
              </a:tabLst>
            </a:pPr>
            <a:r>
              <a:rPr sz="2040" spc="-14" dirty="0">
                <a:latin typeface="Times New Roman"/>
                <a:cs typeface="Times New Roman"/>
              </a:rPr>
              <a:t>Average </a:t>
            </a:r>
            <a:r>
              <a:rPr sz="2040" spc="9" dirty="0">
                <a:latin typeface="Times New Roman"/>
                <a:cs typeface="Times New Roman"/>
              </a:rPr>
              <a:t>length of </a:t>
            </a:r>
            <a:r>
              <a:rPr sz="2040" spc="14" dirty="0">
                <a:latin typeface="Times New Roman"/>
                <a:cs typeface="Times New Roman"/>
              </a:rPr>
              <a:t>code </a:t>
            </a:r>
            <a:r>
              <a:rPr sz="2040" spc="9" dirty="0">
                <a:latin typeface="Times New Roman"/>
                <a:cs typeface="Times New Roman"/>
              </a:rPr>
              <a:t>word assigned to various intensity </a:t>
            </a:r>
            <a:r>
              <a:rPr sz="2040" spc="5" dirty="0">
                <a:latin typeface="Times New Roman"/>
                <a:cs typeface="Times New Roman"/>
              </a:rPr>
              <a:t>values </a:t>
            </a:r>
            <a:r>
              <a:rPr sz="2040" spc="9" dirty="0">
                <a:latin typeface="Times New Roman"/>
                <a:cs typeface="Times New Roman"/>
              </a:rPr>
              <a:t>is given </a:t>
            </a:r>
            <a:r>
              <a:rPr sz="2040" spc="14" dirty="0">
                <a:latin typeface="Times New Roman"/>
                <a:cs typeface="Times New Roman"/>
              </a:rPr>
              <a:t>by </a:t>
            </a:r>
            <a:r>
              <a:rPr sz="2040" spc="9" dirty="0">
                <a:latin typeface="Times New Roman"/>
                <a:cs typeface="Times New Roman"/>
              </a:rPr>
              <a:t>the </a:t>
            </a:r>
            <a:r>
              <a:rPr sz="2040" spc="14" dirty="0">
                <a:latin typeface="Times New Roman"/>
                <a:cs typeface="Times New Roman"/>
              </a:rPr>
              <a:t>sum </a:t>
            </a:r>
            <a:r>
              <a:rPr sz="2040" spc="9" dirty="0">
                <a:latin typeface="Times New Roman"/>
                <a:cs typeface="Times New Roman"/>
              </a:rPr>
              <a:t>of </a:t>
            </a:r>
            <a:r>
              <a:rPr sz="2040" spc="-499" dirty="0">
                <a:latin typeface="Times New Roman"/>
                <a:cs typeface="Times New Roman"/>
              </a:rPr>
              <a:t> </a:t>
            </a:r>
            <a:r>
              <a:rPr sz="2040" spc="9" dirty="0">
                <a:latin typeface="Times New Roman"/>
                <a:cs typeface="Times New Roman"/>
              </a:rPr>
              <a:t>product of</a:t>
            </a:r>
            <a:r>
              <a:rPr sz="2040" spc="5" dirty="0">
                <a:latin typeface="Times New Roman"/>
                <a:cs typeface="Times New Roman"/>
              </a:rPr>
              <a:t> </a:t>
            </a:r>
            <a:r>
              <a:rPr sz="2040" spc="9" dirty="0">
                <a:latin typeface="Times New Roman"/>
                <a:cs typeface="Times New Roman"/>
              </a:rPr>
              <a:t>no. of</a:t>
            </a:r>
            <a:r>
              <a:rPr sz="2040" spc="5" dirty="0">
                <a:latin typeface="Times New Roman"/>
                <a:cs typeface="Times New Roman"/>
              </a:rPr>
              <a:t> </a:t>
            </a:r>
            <a:r>
              <a:rPr sz="2040" spc="9" dirty="0">
                <a:latin typeface="Times New Roman"/>
                <a:cs typeface="Times New Roman"/>
              </a:rPr>
              <a:t>bits used </a:t>
            </a:r>
            <a:r>
              <a:rPr sz="2040" spc="5" dirty="0">
                <a:latin typeface="Times New Roman"/>
                <a:cs typeface="Times New Roman"/>
              </a:rPr>
              <a:t>represent</a:t>
            </a:r>
            <a:r>
              <a:rPr sz="2040" spc="14" dirty="0">
                <a:latin typeface="Times New Roman"/>
                <a:cs typeface="Times New Roman"/>
              </a:rPr>
              <a:t> </a:t>
            </a:r>
            <a:r>
              <a:rPr sz="2040" spc="5" dirty="0">
                <a:latin typeface="Times New Roman"/>
                <a:cs typeface="Times New Roman"/>
              </a:rPr>
              <a:t>each</a:t>
            </a:r>
            <a:r>
              <a:rPr sz="2040" spc="32" dirty="0">
                <a:latin typeface="Times New Roman"/>
                <a:cs typeface="Times New Roman"/>
              </a:rPr>
              <a:t> </a:t>
            </a:r>
            <a:r>
              <a:rPr sz="2040" spc="5" dirty="0">
                <a:latin typeface="Times New Roman"/>
                <a:cs typeface="Times New Roman"/>
              </a:rPr>
              <a:t>intensity</a:t>
            </a:r>
            <a:r>
              <a:rPr sz="2040" spc="9" dirty="0">
                <a:latin typeface="Times New Roman"/>
                <a:cs typeface="Times New Roman"/>
              </a:rPr>
              <a:t> and</a:t>
            </a:r>
            <a:r>
              <a:rPr sz="2040" spc="32" dirty="0">
                <a:latin typeface="Times New Roman"/>
                <a:cs typeface="Times New Roman"/>
              </a:rPr>
              <a:t> </a:t>
            </a:r>
            <a:r>
              <a:rPr sz="2040" spc="5" dirty="0">
                <a:latin typeface="Times New Roman"/>
                <a:cs typeface="Times New Roman"/>
              </a:rPr>
              <a:t>their</a:t>
            </a:r>
            <a:r>
              <a:rPr sz="2040" spc="-18" dirty="0">
                <a:latin typeface="Times New Roman"/>
                <a:cs typeface="Times New Roman"/>
              </a:rPr>
              <a:t> </a:t>
            </a:r>
            <a:r>
              <a:rPr sz="2040" spc="9" dirty="0">
                <a:latin typeface="Times New Roman"/>
                <a:cs typeface="Times New Roman"/>
              </a:rPr>
              <a:t>probability of</a:t>
            </a:r>
            <a:r>
              <a:rPr sz="2040" spc="18" dirty="0">
                <a:latin typeface="Times New Roman"/>
                <a:cs typeface="Times New Roman"/>
              </a:rPr>
              <a:t> </a:t>
            </a:r>
            <a:r>
              <a:rPr sz="2040" spc="5" dirty="0">
                <a:latin typeface="Times New Roman"/>
                <a:cs typeface="Times New Roman"/>
              </a:rPr>
              <a:t>occurrences</a:t>
            </a:r>
            <a:endParaRPr sz="2040" dirty="0">
              <a:latin typeface="Times New Roman"/>
              <a:cs typeface="Times New Roman"/>
            </a:endParaRPr>
          </a:p>
          <a:p>
            <a:pPr marL="262573" indent="-182534">
              <a:spcBef>
                <a:spcPts val="540"/>
              </a:spcBef>
              <a:buFont typeface="Arial MT"/>
              <a:buChar char="•"/>
              <a:tabLst>
                <a:tab pos="263149" algn="l"/>
              </a:tabLst>
            </a:pPr>
            <a:r>
              <a:rPr sz="2040" spc="-23" dirty="0">
                <a:latin typeface="Times New Roman"/>
                <a:cs typeface="Times New Roman"/>
              </a:rPr>
              <a:t>Total</a:t>
            </a:r>
            <a:r>
              <a:rPr sz="2040" spc="9" dirty="0">
                <a:latin typeface="Times New Roman"/>
                <a:cs typeface="Times New Roman"/>
              </a:rPr>
              <a:t> no. of</a:t>
            </a:r>
            <a:r>
              <a:rPr sz="2040" spc="5" dirty="0">
                <a:latin typeface="Times New Roman"/>
                <a:cs typeface="Times New Roman"/>
              </a:rPr>
              <a:t> </a:t>
            </a:r>
            <a:r>
              <a:rPr sz="2040" spc="9" dirty="0">
                <a:latin typeface="Times New Roman"/>
                <a:cs typeface="Times New Roman"/>
              </a:rPr>
              <a:t>bits </a:t>
            </a:r>
            <a:r>
              <a:rPr sz="2040" spc="5" dirty="0">
                <a:latin typeface="Times New Roman"/>
                <a:cs typeface="Times New Roman"/>
              </a:rPr>
              <a:t>needed</a:t>
            </a:r>
            <a:r>
              <a:rPr sz="2040" spc="9" dirty="0">
                <a:latin typeface="Times New Roman"/>
                <a:cs typeface="Times New Roman"/>
              </a:rPr>
              <a:t> to </a:t>
            </a:r>
            <a:r>
              <a:rPr sz="2040" spc="5" dirty="0">
                <a:latin typeface="Times New Roman"/>
                <a:cs typeface="Times New Roman"/>
              </a:rPr>
              <a:t>represent</a:t>
            </a:r>
            <a:r>
              <a:rPr sz="2040" spc="14" dirty="0">
                <a:latin typeface="Times New Roman"/>
                <a:cs typeface="Times New Roman"/>
              </a:rPr>
              <a:t> </a:t>
            </a:r>
            <a:r>
              <a:rPr sz="2040" spc="18" dirty="0">
                <a:latin typeface="Times New Roman"/>
                <a:cs typeface="Times New Roman"/>
              </a:rPr>
              <a:t>MXN</a:t>
            </a:r>
            <a:r>
              <a:rPr sz="2040" dirty="0">
                <a:latin typeface="Times New Roman"/>
                <a:cs typeface="Times New Roman"/>
              </a:rPr>
              <a:t> </a:t>
            </a:r>
            <a:r>
              <a:rPr sz="2040" spc="5" dirty="0">
                <a:latin typeface="Times New Roman"/>
                <a:cs typeface="Times New Roman"/>
              </a:rPr>
              <a:t>image</a:t>
            </a:r>
            <a:r>
              <a:rPr sz="2040" spc="23" dirty="0">
                <a:latin typeface="Times New Roman"/>
                <a:cs typeface="Times New Roman"/>
              </a:rPr>
              <a:t> </a:t>
            </a:r>
            <a:r>
              <a:rPr sz="2040" spc="9" dirty="0">
                <a:latin typeface="Times New Roman"/>
                <a:cs typeface="Times New Roman"/>
              </a:rPr>
              <a:t>is MNL</a:t>
            </a:r>
            <a:r>
              <a:rPr sz="2040" spc="14" baseline="-20370" dirty="0">
                <a:latin typeface="Times New Roman"/>
                <a:cs typeface="Times New Roman"/>
              </a:rPr>
              <a:t>avg</a:t>
            </a:r>
            <a:r>
              <a:rPr sz="2040" spc="9" dirty="0">
                <a:latin typeface="Times New Roman"/>
                <a:cs typeface="Times New Roman"/>
              </a:rPr>
              <a:t>.</a:t>
            </a:r>
            <a:endParaRPr sz="2040" dirty="0">
              <a:latin typeface="Times New Roman"/>
              <a:cs typeface="Times New Roman"/>
            </a:endParaRPr>
          </a:p>
        </p:txBody>
      </p:sp>
      <p:pic>
        <p:nvPicPr>
          <p:cNvPr id="5" name="object 5"/>
          <p:cNvPicPr/>
          <p:nvPr/>
        </p:nvPicPr>
        <p:blipFill>
          <a:blip r:embed="rId2" cstate="print"/>
          <a:stretch>
            <a:fillRect/>
          </a:stretch>
        </p:blipFill>
        <p:spPr>
          <a:xfrm>
            <a:off x="3663281" y="2038398"/>
            <a:ext cx="5040025" cy="807067"/>
          </a:xfrm>
          <a:prstGeom prst="rect">
            <a:avLst/>
          </a:prstGeom>
        </p:spPr>
      </p:pic>
      <p:pic>
        <p:nvPicPr>
          <p:cNvPr id="6" name="object 6"/>
          <p:cNvPicPr/>
          <p:nvPr/>
        </p:nvPicPr>
        <p:blipFill>
          <a:blip r:embed="rId3" cstate="print"/>
          <a:stretch>
            <a:fillRect/>
          </a:stretch>
        </p:blipFill>
        <p:spPr>
          <a:xfrm>
            <a:off x="5129471" y="3655079"/>
            <a:ext cx="2556698" cy="784817"/>
          </a:xfrm>
          <a:prstGeom prst="rect">
            <a:avLst/>
          </a:prstGeom>
        </p:spPr>
      </p:pic>
    </p:spTree>
    <p:extLst>
      <p:ext uri="{BB962C8B-B14F-4D97-AF65-F5344CB8AC3E}">
        <p14:creationId xmlns:p14="http://schemas.microsoft.com/office/powerpoint/2010/main" val="374269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415B-57B1-D45A-6375-3FCB0AF2F551}"/>
              </a:ext>
            </a:extLst>
          </p:cNvPr>
          <p:cNvSpPr>
            <a:spLocks noGrp="1"/>
          </p:cNvSpPr>
          <p:nvPr>
            <p:ph type="title"/>
          </p:nvPr>
        </p:nvSpPr>
        <p:spPr/>
        <p:txBody>
          <a:bodyPr/>
          <a:lstStyle/>
          <a:p>
            <a:r>
              <a:rPr lang="en-IN" dirty="0">
                <a:latin typeface="Cambria" panose="02040503050406030204" pitchFamily="18" charset="0"/>
                <a:ea typeface="Cambria" panose="02040503050406030204" pitchFamily="18" charset="0"/>
              </a:rPr>
              <a:t>Automatic Detection:</a:t>
            </a:r>
          </a:p>
        </p:txBody>
      </p:sp>
      <p:sp>
        <p:nvSpPr>
          <p:cNvPr id="3" name="Content Placeholder 2">
            <a:extLst>
              <a:ext uri="{FF2B5EF4-FFF2-40B4-BE49-F238E27FC236}">
                <a16:creationId xmlns:a16="http://schemas.microsoft.com/office/drawing/2014/main" id="{F8E30B60-3934-0AE9-F84D-B3B9977A1D87}"/>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Algorithms are used to automatically detect regions of interest based on </a:t>
            </a:r>
            <a:r>
              <a:rPr lang="en-US" dirty="0">
                <a:solidFill>
                  <a:srgbClr val="FF0000"/>
                </a:solidFill>
                <a:latin typeface="Cambria" panose="02040503050406030204" pitchFamily="18" charset="0"/>
                <a:ea typeface="Cambria" panose="02040503050406030204" pitchFamily="18" charset="0"/>
              </a:rPr>
              <a:t>predefined criteria or features</a:t>
            </a:r>
          </a:p>
          <a:p>
            <a:pPr lvl="1" algn="just"/>
            <a:r>
              <a:rPr lang="en-US" dirty="0">
                <a:latin typeface="Cambria" panose="02040503050406030204" pitchFamily="18" charset="0"/>
                <a:ea typeface="Cambria" panose="02040503050406030204" pitchFamily="18" charset="0"/>
              </a:rPr>
              <a:t>Example: In medical imaging, algorithms may automatically detect and segment specific organs or abnormalities within an image</a:t>
            </a:r>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D4E062D-EFC0-976C-AFBE-0B62D2792A2E}"/>
              </a:ext>
            </a:extLst>
          </p:cNvPr>
          <p:cNvPicPr>
            <a:picLocks noChangeAspect="1"/>
          </p:cNvPicPr>
          <p:nvPr/>
        </p:nvPicPr>
        <p:blipFill>
          <a:blip r:embed="rId2"/>
          <a:stretch>
            <a:fillRect/>
          </a:stretch>
        </p:blipFill>
        <p:spPr>
          <a:xfrm>
            <a:off x="1481235" y="3429000"/>
            <a:ext cx="8763000" cy="2619375"/>
          </a:xfrm>
          <a:prstGeom prst="rect">
            <a:avLst/>
          </a:prstGeom>
        </p:spPr>
      </p:pic>
    </p:spTree>
    <p:extLst>
      <p:ext uri="{BB962C8B-B14F-4D97-AF65-F5344CB8AC3E}">
        <p14:creationId xmlns:p14="http://schemas.microsoft.com/office/powerpoint/2010/main" val="1534648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2478" y="338554"/>
            <a:ext cx="6372662"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299191" y="1270958"/>
            <a:ext cx="9449184" cy="1656836"/>
          </a:xfrm>
          <a:prstGeom prst="rect">
            <a:avLst/>
          </a:prstGeom>
        </p:spPr>
        <p:txBody>
          <a:bodyPr vert="horz" wrap="square" lIns="0" tIns="47216" rIns="0" bIns="0" rtlCol="0">
            <a:spAutoFit/>
          </a:bodyPr>
          <a:lstStyle/>
          <a:p>
            <a:pPr marL="204991" marR="127832" indent="-182534">
              <a:lnSpc>
                <a:spcPts val="2231"/>
              </a:lnSpc>
              <a:spcBef>
                <a:spcPts val="371"/>
              </a:spcBef>
              <a:buFont typeface="Arial MT"/>
              <a:buChar char="•"/>
              <a:tabLst>
                <a:tab pos="205567" algn="l"/>
              </a:tabLst>
            </a:pPr>
            <a:r>
              <a:rPr sz="2040" spc="5" dirty="0">
                <a:latin typeface="Times New Roman"/>
                <a:cs typeface="Times New Roman"/>
              </a:rPr>
              <a:t>If</a:t>
            </a:r>
            <a:r>
              <a:rPr sz="2040" spc="23" dirty="0">
                <a:latin typeface="Times New Roman"/>
                <a:cs typeface="Times New Roman"/>
              </a:rPr>
              <a:t> </a:t>
            </a:r>
            <a:r>
              <a:rPr sz="2040" spc="5" dirty="0">
                <a:latin typeface="Times New Roman"/>
                <a:cs typeface="Times New Roman"/>
              </a:rPr>
              <a:t>the</a:t>
            </a:r>
            <a:r>
              <a:rPr sz="2040" dirty="0">
                <a:latin typeface="Times New Roman"/>
                <a:cs typeface="Times New Roman"/>
              </a:rPr>
              <a:t> </a:t>
            </a:r>
            <a:r>
              <a:rPr sz="2040" spc="5" dirty="0">
                <a:latin typeface="Times New Roman"/>
                <a:cs typeface="Times New Roman"/>
              </a:rPr>
              <a:t>intensities</a:t>
            </a:r>
            <a:r>
              <a:rPr sz="2040" spc="9" dirty="0">
                <a:latin typeface="Times New Roman"/>
                <a:cs typeface="Times New Roman"/>
              </a:rPr>
              <a:t> </a:t>
            </a:r>
            <a:r>
              <a:rPr sz="2040" spc="5" dirty="0">
                <a:latin typeface="Times New Roman"/>
                <a:cs typeface="Times New Roman"/>
              </a:rPr>
              <a:t>are</a:t>
            </a:r>
            <a:r>
              <a:rPr sz="2040" spc="23" dirty="0">
                <a:latin typeface="Times New Roman"/>
                <a:cs typeface="Times New Roman"/>
              </a:rPr>
              <a:t> </a:t>
            </a:r>
            <a:r>
              <a:rPr sz="2040" spc="5" dirty="0">
                <a:latin typeface="Times New Roman"/>
                <a:cs typeface="Times New Roman"/>
              </a:rPr>
              <a:t>represented</a:t>
            </a:r>
            <a:r>
              <a:rPr sz="2040" spc="9" dirty="0">
                <a:latin typeface="Times New Roman"/>
                <a:cs typeface="Times New Roman"/>
              </a:rPr>
              <a:t> </a:t>
            </a:r>
            <a:r>
              <a:rPr sz="2040" spc="5" dirty="0">
                <a:latin typeface="Times New Roman"/>
                <a:cs typeface="Times New Roman"/>
              </a:rPr>
              <a:t>using</a:t>
            </a:r>
            <a:r>
              <a:rPr sz="2040" spc="9" dirty="0">
                <a:latin typeface="Times New Roman"/>
                <a:cs typeface="Times New Roman"/>
              </a:rPr>
              <a:t> </a:t>
            </a:r>
            <a:r>
              <a:rPr sz="2040" spc="5" dirty="0">
                <a:latin typeface="Times New Roman"/>
                <a:cs typeface="Times New Roman"/>
              </a:rPr>
              <a:t>m-bit</a:t>
            </a:r>
            <a:r>
              <a:rPr sz="2040" spc="36" dirty="0">
                <a:latin typeface="Times New Roman"/>
                <a:cs typeface="Times New Roman"/>
              </a:rPr>
              <a:t> </a:t>
            </a:r>
            <a:r>
              <a:rPr sz="2040" spc="5" dirty="0">
                <a:latin typeface="Times New Roman"/>
                <a:cs typeface="Times New Roman"/>
              </a:rPr>
              <a:t>fixed</a:t>
            </a:r>
            <a:r>
              <a:rPr sz="2040" spc="9" dirty="0">
                <a:latin typeface="Times New Roman"/>
                <a:cs typeface="Times New Roman"/>
              </a:rPr>
              <a:t> length </a:t>
            </a:r>
            <a:r>
              <a:rPr sz="2040" spc="14" dirty="0">
                <a:latin typeface="Times New Roman"/>
                <a:cs typeface="Times New Roman"/>
              </a:rPr>
              <a:t>code</a:t>
            </a:r>
            <a:r>
              <a:rPr sz="2040" dirty="0">
                <a:latin typeface="Times New Roman"/>
                <a:cs typeface="Times New Roman"/>
              </a:rPr>
              <a:t> </a:t>
            </a:r>
            <a:r>
              <a:rPr sz="2040" spc="9" dirty="0">
                <a:latin typeface="Times New Roman"/>
                <a:cs typeface="Times New Roman"/>
              </a:rPr>
              <a:t>the</a:t>
            </a:r>
            <a:r>
              <a:rPr sz="2040" spc="-18" dirty="0">
                <a:latin typeface="Times New Roman"/>
                <a:cs typeface="Times New Roman"/>
              </a:rPr>
              <a:t> </a:t>
            </a:r>
            <a:r>
              <a:rPr sz="2040" spc="14" dirty="0">
                <a:latin typeface="Times New Roman"/>
                <a:cs typeface="Times New Roman"/>
              </a:rPr>
              <a:t>RHS</a:t>
            </a:r>
            <a:r>
              <a:rPr sz="2040" spc="18" dirty="0">
                <a:latin typeface="Times New Roman"/>
                <a:cs typeface="Times New Roman"/>
              </a:rPr>
              <a:t> </a:t>
            </a:r>
            <a:r>
              <a:rPr sz="2040" spc="9" dirty="0">
                <a:latin typeface="Times New Roman"/>
                <a:cs typeface="Times New Roman"/>
              </a:rPr>
              <a:t>of</a:t>
            </a:r>
            <a:r>
              <a:rPr sz="2040" spc="5" dirty="0">
                <a:latin typeface="Times New Roman"/>
                <a:cs typeface="Times New Roman"/>
              </a:rPr>
              <a:t> </a:t>
            </a:r>
            <a:r>
              <a:rPr sz="2040" spc="9" dirty="0">
                <a:latin typeface="Times New Roman"/>
                <a:cs typeface="Times New Roman"/>
              </a:rPr>
              <a:t>the</a:t>
            </a:r>
            <a:r>
              <a:rPr sz="2040" spc="23" dirty="0">
                <a:latin typeface="Times New Roman"/>
                <a:cs typeface="Times New Roman"/>
              </a:rPr>
              <a:t> </a:t>
            </a:r>
            <a:r>
              <a:rPr sz="2040" spc="9" dirty="0">
                <a:latin typeface="Times New Roman"/>
                <a:cs typeface="Times New Roman"/>
              </a:rPr>
              <a:t>previous </a:t>
            </a:r>
            <a:r>
              <a:rPr sz="2040" spc="-494" dirty="0">
                <a:latin typeface="Times New Roman"/>
                <a:cs typeface="Times New Roman"/>
              </a:rPr>
              <a:t> </a:t>
            </a:r>
            <a:r>
              <a:rPr sz="2040" spc="9" dirty="0">
                <a:latin typeface="Times New Roman"/>
                <a:cs typeface="Times New Roman"/>
              </a:rPr>
              <a:t>equation</a:t>
            </a:r>
            <a:r>
              <a:rPr sz="2040" dirty="0">
                <a:latin typeface="Times New Roman"/>
                <a:cs typeface="Times New Roman"/>
              </a:rPr>
              <a:t> </a:t>
            </a:r>
            <a:r>
              <a:rPr sz="2040" spc="9" dirty="0">
                <a:latin typeface="Times New Roman"/>
                <a:cs typeface="Times New Roman"/>
              </a:rPr>
              <a:t>reduces</a:t>
            </a:r>
            <a:r>
              <a:rPr sz="2040" spc="5" dirty="0">
                <a:latin typeface="Times New Roman"/>
                <a:cs typeface="Times New Roman"/>
              </a:rPr>
              <a:t> </a:t>
            </a:r>
            <a:r>
              <a:rPr sz="2040" spc="9" dirty="0">
                <a:latin typeface="Times New Roman"/>
                <a:cs typeface="Times New Roman"/>
              </a:rPr>
              <a:t>to</a:t>
            </a:r>
            <a:r>
              <a:rPr sz="2040" spc="5" dirty="0">
                <a:latin typeface="Times New Roman"/>
                <a:cs typeface="Times New Roman"/>
              </a:rPr>
              <a:t> </a:t>
            </a:r>
            <a:r>
              <a:rPr sz="2040" spc="-9" dirty="0">
                <a:latin typeface="Times New Roman"/>
                <a:cs typeface="Times New Roman"/>
              </a:rPr>
              <a:t>m,</a:t>
            </a:r>
            <a:r>
              <a:rPr sz="2040" spc="27" dirty="0">
                <a:latin typeface="Times New Roman"/>
                <a:cs typeface="Times New Roman"/>
              </a:rPr>
              <a:t> </a:t>
            </a:r>
            <a:r>
              <a:rPr sz="2040" spc="9" dirty="0">
                <a:latin typeface="Times New Roman"/>
                <a:cs typeface="Times New Roman"/>
              </a:rPr>
              <a:t>while</a:t>
            </a:r>
            <a:r>
              <a:rPr sz="2040" spc="18" dirty="0">
                <a:latin typeface="Times New Roman"/>
                <a:cs typeface="Times New Roman"/>
              </a:rPr>
              <a:t> </a:t>
            </a:r>
            <a:r>
              <a:rPr sz="2040" spc="9" dirty="0">
                <a:latin typeface="Times New Roman"/>
                <a:cs typeface="Times New Roman"/>
              </a:rPr>
              <a:t>substituting</a:t>
            </a:r>
            <a:r>
              <a:rPr sz="2040" dirty="0">
                <a:latin typeface="Times New Roman"/>
                <a:cs typeface="Times New Roman"/>
              </a:rPr>
              <a:t> </a:t>
            </a:r>
            <a:r>
              <a:rPr sz="2040" spc="5" dirty="0">
                <a:latin typeface="Times New Roman"/>
                <a:cs typeface="Times New Roman"/>
              </a:rPr>
              <a:t>l(r</a:t>
            </a:r>
            <a:r>
              <a:rPr sz="2040" spc="6" baseline="-20370" dirty="0">
                <a:latin typeface="Times New Roman"/>
                <a:cs typeface="Times New Roman"/>
              </a:rPr>
              <a:t>k</a:t>
            </a:r>
            <a:r>
              <a:rPr sz="2040" spc="5" dirty="0">
                <a:latin typeface="Times New Roman"/>
                <a:cs typeface="Times New Roman"/>
              </a:rPr>
              <a:t>)</a:t>
            </a:r>
            <a:r>
              <a:rPr sz="2040" spc="-23" dirty="0">
                <a:latin typeface="Times New Roman"/>
                <a:cs typeface="Times New Roman"/>
              </a:rPr>
              <a:t> </a:t>
            </a:r>
            <a:r>
              <a:rPr sz="2040" spc="14" dirty="0">
                <a:latin typeface="Times New Roman"/>
                <a:cs typeface="Times New Roman"/>
              </a:rPr>
              <a:t>=</a:t>
            </a:r>
            <a:r>
              <a:rPr sz="2040" spc="-5" dirty="0">
                <a:latin typeface="Times New Roman"/>
                <a:cs typeface="Times New Roman"/>
              </a:rPr>
              <a:t> </a:t>
            </a:r>
            <a:r>
              <a:rPr sz="2040" spc="5" dirty="0">
                <a:latin typeface="Times New Roman"/>
                <a:cs typeface="Times New Roman"/>
              </a:rPr>
              <a:t>m.</a:t>
            </a:r>
            <a:endParaRPr sz="2040">
              <a:latin typeface="Times New Roman"/>
              <a:cs typeface="Times New Roman"/>
            </a:endParaRPr>
          </a:p>
          <a:p>
            <a:pPr marL="204991" marR="16123" indent="-182534">
              <a:lnSpc>
                <a:spcPts val="2231"/>
              </a:lnSpc>
              <a:spcBef>
                <a:spcPts val="793"/>
              </a:spcBef>
              <a:buFont typeface="Arial MT"/>
              <a:buChar char="•"/>
              <a:tabLst>
                <a:tab pos="205567" algn="l"/>
              </a:tabLst>
            </a:pPr>
            <a:r>
              <a:rPr sz="2040" spc="18" dirty="0">
                <a:latin typeface="Times New Roman"/>
                <a:cs typeface="Times New Roman"/>
              </a:rPr>
              <a:t>By </a:t>
            </a:r>
            <a:r>
              <a:rPr sz="2040" spc="9" dirty="0">
                <a:latin typeface="Times New Roman"/>
                <a:cs typeface="Times New Roman"/>
              </a:rPr>
              <a:t>taking constant </a:t>
            </a:r>
            <a:r>
              <a:rPr sz="2040" spc="18" dirty="0">
                <a:latin typeface="Times New Roman"/>
                <a:cs typeface="Times New Roman"/>
              </a:rPr>
              <a:t>m </a:t>
            </a:r>
            <a:r>
              <a:rPr sz="2040" spc="9" dirty="0">
                <a:latin typeface="Times New Roman"/>
                <a:cs typeface="Times New Roman"/>
              </a:rPr>
              <a:t>out of </a:t>
            </a:r>
            <a:r>
              <a:rPr sz="2040" spc="5" dirty="0">
                <a:latin typeface="Times New Roman"/>
                <a:cs typeface="Times New Roman"/>
              </a:rPr>
              <a:t>summation </a:t>
            </a:r>
            <a:r>
              <a:rPr sz="2040" spc="23" dirty="0">
                <a:latin typeface="Times New Roman"/>
                <a:cs typeface="Times New Roman"/>
              </a:rPr>
              <a:t>we </a:t>
            </a:r>
            <a:r>
              <a:rPr sz="2040" spc="9" dirty="0">
                <a:latin typeface="Times New Roman"/>
                <a:cs typeface="Times New Roman"/>
              </a:rPr>
              <a:t>are left with only </a:t>
            </a:r>
            <a:r>
              <a:rPr sz="2040" spc="5" dirty="0">
                <a:latin typeface="Times New Roman"/>
                <a:cs typeface="Times New Roman"/>
              </a:rPr>
              <a:t>summation </a:t>
            </a:r>
            <a:r>
              <a:rPr sz="2040" spc="9" dirty="0">
                <a:latin typeface="Times New Roman"/>
                <a:cs typeface="Times New Roman"/>
              </a:rPr>
              <a:t>of p</a:t>
            </a:r>
            <a:r>
              <a:rPr sz="2040" spc="14" baseline="-20370" dirty="0">
                <a:latin typeface="Times New Roman"/>
                <a:cs typeface="Times New Roman"/>
              </a:rPr>
              <a:t>r</a:t>
            </a:r>
            <a:r>
              <a:rPr sz="2040" spc="9" dirty="0">
                <a:latin typeface="Times New Roman"/>
                <a:cs typeface="Times New Roman"/>
              </a:rPr>
              <a:t>(r</a:t>
            </a:r>
            <a:r>
              <a:rPr sz="2040" spc="14" baseline="-20370" dirty="0">
                <a:latin typeface="Times New Roman"/>
                <a:cs typeface="Times New Roman"/>
              </a:rPr>
              <a:t>k</a:t>
            </a:r>
            <a:r>
              <a:rPr sz="2040" spc="9" dirty="0">
                <a:latin typeface="Times New Roman"/>
                <a:cs typeface="Times New Roman"/>
              </a:rPr>
              <a:t>) which </a:t>
            </a:r>
            <a:r>
              <a:rPr sz="2040" spc="-499" dirty="0">
                <a:latin typeface="Times New Roman"/>
                <a:cs typeface="Times New Roman"/>
              </a:rPr>
              <a:t> </a:t>
            </a:r>
            <a:r>
              <a:rPr sz="2040" spc="9" dirty="0">
                <a:latin typeface="Times New Roman"/>
                <a:cs typeface="Times New Roman"/>
              </a:rPr>
              <a:t>is</a:t>
            </a:r>
            <a:r>
              <a:rPr sz="2040" dirty="0">
                <a:latin typeface="Times New Roman"/>
                <a:cs typeface="Times New Roman"/>
              </a:rPr>
              <a:t> </a:t>
            </a:r>
            <a:r>
              <a:rPr sz="2040" spc="9" dirty="0">
                <a:latin typeface="Times New Roman"/>
                <a:cs typeface="Times New Roman"/>
              </a:rPr>
              <a:t>always</a:t>
            </a:r>
            <a:r>
              <a:rPr sz="2040" spc="-14" dirty="0">
                <a:latin typeface="Times New Roman"/>
                <a:cs typeface="Times New Roman"/>
              </a:rPr>
              <a:t> </a:t>
            </a:r>
            <a:r>
              <a:rPr sz="2040" spc="14" dirty="0">
                <a:latin typeface="Times New Roman"/>
                <a:cs typeface="Times New Roman"/>
              </a:rPr>
              <a:t>1</a:t>
            </a:r>
            <a:endParaRPr sz="2040">
              <a:latin typeface="Times New Roman"/>
              <a:cs typeface="Times New Roman"/>
            </a:endParaRPr>
          </a:p>
          <a:p>
            <a:pPr marL="204991" indent="-182534">
              <a:spcBef>
                <a:spcPts val="540"/>
              </a:spcBef>
              <a:buFont typeface="Arial MT"/>
              <a:buChar char="•"/>
              <a:tabLst>
                <a:tab pos="205567" algn="l"/>
                <a:tab pos="6070849" algn="l"/>
              </a:tabLst>
            </a:pPr>
            <a:r>
              <a:rPr sz="2040" spc="9" dirty="0">
                <a:latin typeface="Times New Roman"/>
                <a:cs typeface="Times New Roman"/>
              </a:rPr>
              <a:t>Consider</a:t>
            </a:r>
            <a:r>
              <a:rPr sz="2040" spc="5" dirty="0">
                <a:latin typeface="Times New Roman"/>
                <a:cs typeface="Times New Roman"/>
              </a:rPr>
              <a:t> </a:t>
            </a:r>
            <a:r>
              <a:rPr sz="2040" spc="9" dirty="0">
                <a:latin typeface="Times New Roman"/>
                <a:cs typeface="Times New Roman"/>
              </a:rPr>
              <a:t>the</a:t>
            </a:r>
            <a:r>
              <a:rPr sz="2040" spc="5" dirty="0">
                <a:latin typeface="Times New Roman"/>
                <a:cs typeface="Times New Roman"/>
              </a:rPr>
              <a:t> </a:t>
            </a:r>
            <a:r>
              <a:rPr sz="2040" spc="9" dirty="0">
                <a:latin typeface="Times New Roman"/>
                <a:cs typeface="Times New Roman"/>
              </a:rPr>
              <a:t>following</a:t>
            </a:r>
            <a:r>
              <a:rPr sz="2040" spc="14" dirty="0">
                <a:latin typeface="Times New Roman"/>
                <a:cs typeface="Times New Roman"/>
              </a:rPr>
              <a:t> </a:t>
            </a:r>
            <a:r>
              <a:rPr sz="2040" spc="5" dirty="0">
                <a:latin typeface="Times New Roman"/>
                <a:cs typeface="Times New Roman"/>
              </a:rPr>
              <a:t>computer</a:t>
            </a:r>
            <a:r>
              <a:rPr sz="2040" spc="23" dirty="0">
                <a:latin typeface="Times New Roman"/>
                <a:cs typeface="Times New Roman"/>
              </a:rPr>
              <a:t> </a:t>
            </a:r>
            <a:r>
              <a:rPr sz="2040" spc="9" dirty="0">
                <a:latin typeface="Times New Roman"/>
                <a:cs typeface="Times New Roman"/>
              </a:rPr>
              <a:t>generated</a:t>
            </a:r>
            <a:r>
              <a:rPr sz="2040" spc="14" dirty="0">
                <a:latin typeface="Times New Roman"/>
                <a:cs typeface="Times New Roman"/>
              </a:rPr>
              <a:t> 256 </a:t>
            </a:r>
            <a:r>
              <a:rPr sz="2040" spc="18" dirty="0">
                <a:latin typeface="Times New Roman"/>
                <a:cs typeface="Times New Roman"/>
              </a:rPr>
              <a:t>X</a:t>
            </a:r>
            <a:r>
              <a:rPr sz="2040" spc="5" dirty="0">
                <a:latin typeface="Times New Roman"/>
                <a:cs typeface="Times New Roman"/>
              </a:rPr>
              <a:t> </a:t>
            </a:r>
            <a:r>
              <a:rPr sz="2040" spc="14" dirty="0">
                <a:latin typeface="Times New Roman"/>
                <a:cs typeface="Times New Roman"/>
              </a:rPr>
              <a:t>256	</a:t>
            </a:r>
            <a:r>
              <a:rPr sz="2040" spc="5" dirty="0">
                <a:latin typeface="Times New Roman"/>
                <a:cs typeface="Times New Roman"/>
              </a:rPr>
              <a:t>image</a:t>
            </a:r>
            <a:endParaRPr sz="2040">
              <a:latin typeface="Times New Roman"/>
              <a:cs typeface="Times New Roman"/>
            </a:endParaRPr>
          </a:p>
        </p:txBody>
      </p:sp>
      <p:pic>
        <p:nvPicPr>
          <p:cNvPr id="4" name="object 4"/>
          <p:cNvPicPr/>
          <p:nvPr/>
        </p:nvPicPr>
        <p:blipFill>
          <a:blip r:embed="rId2" cstate="print"/>
          <a:stretch>
            <a:fillRect/>
          </a:stretch>
        </p:blipFill>
        <p:spPr>
          <a:xfrm>
            <a:off x="4213303" y="3067089"/>
            <a:ext cx="2831645" cy="2838918"/>
          </a:xfrm>
          <a:prstGeom prst="rect">
            <a:avLst/>
          </a:prstGeom>
        </p:spPr>
      </p:pic>
    </p:spTree>
    <p:extLst>
      <p:ext uri="{BB962C8B-B14F-4D97-AF65-F5344CB8AC3E}">
        <p14:creationId xmlns:p14="http://schemas.microsoft.com/office/powerpoint/2010/main" val="3337364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305" y="152289"/>
            <a:ext cx="6514197"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p:nvPr/>
        </p:nvSpPr>
        <p:spPr>
          <a:xfrm>
            <a:off x="5857237" y="1361235"/>
            <a:ext cx="144530" cy="240692"/>
          </a:xfrm>
          <a:custGeom>
            <a:avLst/>
            <a:gdLst/>
            <a:ahLst/>
            <a:cxnLst/>
            <a:rect l="l" t="t" r="r" b="b"/>
            <a:pathLst>
              <a:path w="159385" h="265430">
                <a:moveTo>
                  <a:pt x="9334" y="265176"/>
                </a:moveTo>
                <a:lnTo>
                  <a:pt x="5429" y="265176"/>
                </a:lnTo>
                <a:lnTo>
                  <a:pt x="2285" y="264985"/>
                </a:lnTo>
                <a:lnTo>
                  <a:pt x="0" y="264509"/>
                </a:lnTo>
                <a:lnTo>
                  <a:pt x="2476" y="252603"/>
                </a:lnTo>
                <a:lnTo>
                  <a:pt x="3428" y="252888"/>
                </a:lnTo>
                <a:lnTo>
                  <a:pt x="13334" y="252984"/>
                </a:lnTo>
                <a:lnTo>
                  <a:pt x="65912" y="80772"/>
                </a:lnTo>
                <a:lnTo>
                  <a:pt x="42005" y="80772"/>
                </a:lnTo>
                <a:lnTo>
                  <a:pt x="44100" y="71628"/>
                </a:lnTo>
                <a:lnTo>
                  <a:pt x="72389" y="50577"/>
                </a:lnTo>
                <a:lnTo>
                  <a:pt x="76676" y="38789"/>
                </a:lnTo>
                <a:lnTo>
                  <a:pt x="103913" y="7246"/>
                </a:lnTo>
                <a:lnTo>
                  <a:pt x="135350" y="0"/>
                </a:lnTo>
                <a:lnTo>
                  <a:pt x="144589" y="95"/>
                </a:lnTo>
                <a:lnTo>
                  <a:pt x="152590" y="857"/>
                </a:lnTo>
                <a:lnTo>
                  <a:pt x="159257" y="2286"/>
                </a:lnTo>
                <a:lnTo>
                  <a:pt x="153733" y="25908"/>
                </a:lnTo>
                <a:lnTo>
                  <a:pt x="141255" y="25908"/>
                </a:lnTo>
                <a:lnTo>
                  <a:pt x="139922" y="20574"/>
                </a:lnTo>
                <a:lnTo>
                  <a:pt x="138207" y="16764"/>
                </a:lnTo>
                <a:lnTo>
                  <a:pt x="134016" y="12001"/>
                </a:lnTo>
                <a:lnTo>
                  <a:pt x="130873" y="10763"/>
                </a:lnTo>
                <a:lnTo>
                  <a:pt x="121348" y="10763"/>
                </a:lnTo>
                <a:lnTo>
                  <a:pt x="98488" y="42005"/>
                </a:lnTo>
                <a:lnTo>
                  <a:pt x="92678" y="67056"/>
                </a:lnTo>
                <a:lnTo>
                  <a:pt x="128968" y="67056"/>
                </a:lnTo>
                <a:lnTo>
                  <a:pt x="125825" y="80772"/>
                </a:lnTo>
                <a:lnTo>
                  <a:pt x="89344" y="80772"/>
                </a:lnTo>
                <a:lnTo>
                  <a:pt x="63055" y="204311"/>
                </a:lnTo>
                <a:lnTo>
                  <a:pt x="59395" y="218743"/>
                </a:lnTo>
                <a:lnTo>
                  <a:pt x="36003" y="256737"/>
                </a:lnTo>
                <a:lnTo>
                  <a:pt x="19105" y="264244"/>
                </a:lnTo>
                <a:lnTo>
                  <a:pt x="9334" y="265176"/>
                </a:lnTo>
                <a:close/>
              </a:path>
            </a:pathLst>
          </a:custGeom>
          <a:solidFill>
            <a:srgbClr val="000000"/>
          </a:solidFill>
        </p:spPr>
        <p:txBody>
          <a:bodyPr wrap="square" lIns="0" tIns="0" rIns="0" bIns="0" rtlCol="0"/>
          <a:lstStyle/>
          <a:p>
            <a:endParaRPr sz="1632"/>
          </a:p>
        </p:txBody>
      </p:sp>
      <p:sp>
        <p:nvSpPr>
          <p:cNvPr id="4" name="object 4"/>
          <p:cNvSpPr txBox="1"/>
          <p:nvPr/>
        </p:nvSpPr>
        <p:spPr>
          <a:xfrm>
            <a:off x="1299192" y="1270958"/>
            <a:ext cx="6529783" cy="329049"/>
          </a:xfrm>
          <a:prstGeom prst="rect">
            <a:avLst/>
          </a:prstGeom>
        </p:spPr>
        <p:txBody>
          <a:bodyPr vert="horz" wrap="square" lIns="0" tIns="14971" rIns="0" bIns="0" rtlCol="0">
            <a:spAutoFit/>
          </a:bodyPr>
          <a:lstStyle/>
          <a:p>
            <a:pPr marL="204991" indent="-182534">
              <a:spcBef>
                <a:spcPts val="118"/>
              </a:spcBef>
              <a:buFont typeface="Arial MT"/>
              <a:buChar char="•"/>
              <a:tabLst>
                <a:tab pos="205567" algn="l"/>
                <a:tab pos="4703281" algn="l"/>
              </a:tabLst>
            </a:pPr>
            <a:r>
              <a:rPr sz="2040" spc="9" dirty="0">
                <a:latin typeface="Times New Roman"/>
                <a:cs typeface="Times New Roman"/>
              </a:rPr>
              <a:t>The</a:t>
            </a:r>
            <a:r>
              <a:rPr sz="2040" dirty="0">
                <a:latin typeface="Times New Roman"/>
                <a:cs typeface="Times New Roman"/>
              </a:rPr>
              <a:t> </a:t>
            </a:r>
            <a:r>
              <a:rPr sz="2040" spc="9" dirty="0">
                <a:latin typeface="Times New Roman"/>
                <a:cs typeface="Times New Roman"/>
              </a:rPr>
              <a:t>error</a:t>
            </a:r>
            <a:r>
              <a:rPr sz="2040" spc="5" dirty="0">
                <a:latin typeface="Times New Roman"/>
                <a:cs typeface="Times New Roman"/>
              </a:rPr>
              <a:t> </a:t>
            </a:r>
            <a:r>
              <a:rPr sz="2040" spc="9" dirty="0">
                <a:latin typeface="Times New Roman"/>
                <a:cs typeface="Times New Roman"/>
              </a:rPr>
              <a:t>between</a:t>
            </a:r>
            <a:r>
              <a:rPr sz="2040" spc="-9" dirty="0">
                <a:latin typeface="Times New Roman"/>
                <a:cs typeface="Times New Roman"/>
              </a:rPr>
              <a:t> </a:t>
            </a:r>
            <a:r>
              <a:rPr sz="2040" spc="9" dirty="0">
                <a:latin typeface="Times New Roman"/>
                <a:cs typeface="Times New Roman"/>
              </a:rPr>
              <a:t>two</a:t>
            </a:r>
            <a:r>
              <a:rPr sz="2040" spc="32" dirty="0">
                <a:latin typeface="Times New Roman"/>
                <a:cs typeface="Times New Roman"/>
              </a:rPr>
              <a:t> </a:t>
            </a:r>
            <a:r>
              <a:rPr sz="2040" spc="5" dirty="0">
                <a:latin typeface="Times New Roman"/>
                <a:cs typeface="Times New Roman"/>
              </a:rPr>
              <a:t>images</a:t>
            </a:r>
            <a:r>
              <a:rPr sz="2040" spc="14" dirty="0">
                <a:latin typeface="Times New Roman"/>
                <a:cs typeface="Times New Roman"/>
              </a:rPr>
              <a:t> f(x,y)</a:t>
            </a:r>
            <a:r>
              <a:rPr sz="2040" spc="-18" dirty="0">
                <a:latin typeface="Times New Roman"/>
                <a:cs typeface="Times New Roman"/>
              </a:rPr>
              <a:t> </a:t>
            </a:r>
            <a:r>
              <a:rPr sz="2040" spc="9" dirty="0">
                <a:latin typeface="Times New Roman"/>
                <a:cs typeface="Times New Roman"/>
              </a:rPr>
              <a:t>and	</a:t>
            </a:r>
            <a:r>
              <a:rPr sz="2040" spc="14" baseline="25925" dirty="0">
                <a:latin typeface="Times New Roman"/>
                <a:cs typeface="Times New Roman"/>
              </a:rPr>
              <a:t>^</a:t>
            </a:r>
            <a:r>
              <a:rPr sz="2040" spc="9" dirty="0">
                <a:latin typeface="Times New Roman"/>
                <a:cs typeface="Times New Roman"/>
              </a:rPr>
              <a:t>(x,y)</a:t>
            </a:r>
            <a:r>
              <a:rPr sz="2040" spc="-41" dirty="0">
                <a:latin typeface="Times New Roman"/>
                <a:cs typeface="Times New Roman"/>
              </a:rPr>
              <a:t> </a:t>
            </a:r>
            <a:r>
              <a:rPr sz="2040" spc="9" dirty="0">
                <a:latin typeface="Times New Roman"/>
                <a:cs typeface="Times New Roman"/>
              </a:rPr>
              <a:t>is</a:t>
            </a:r>
            <a:r>
              <a:rPr sz="2040" spc="-32" dirty="0">
                <a:latin typeface="Times New Roman"/>
                <a:cs typeface="Times New Roman"/>
              </a:rPr>
              <a:t> </a:t>
            </a:r>
            <a:r>
              <a:rPr sz="2040" spc="9" dirty="0">
                <a:latin typeface="Times New Roman"/>
                <a:cs typeface="Times New Roman"/>
              </a:rPr>
              <a:t>given</a:t>
            </a:r>
            <a:r>
              <a:rPr sz="2040" spc="5" dirty="0">
                <a:latin typeface="Times New Roman"/>
                <a:cs typeface="Times New Roman"/>
              </a:rPr>
              <a:t> </a:t>
            </a:r>
            <a:r>
              <a:rPr sz="2040" spc="14" dirty="0">
                <a:latin typeface="Times New Roman"/>
                <a:cs typeface="Times New Roman"/>
              </a:rPr>
              <a:t>by</a:t>
            </a:r>
            <a:endParaRPr sz="2040" dirty="0">
              <a:latin typeface="Times New Roman"/>
              <a:cs typeface="Times New Roman"/>
            </a:endParaRPr>
          </a:p>
        </p:txBody>
      </p:sp>
      <p:sp>
        <p:nvSpPr>
          <p:cNvPr id="5" name="object 5"/>
          <p:cNvSpPr txBox="1"/>
          <p:nvPr/>
        </p:nvSpPr>
        <p:spPr>
          <a:xfrm>
            <a:off x="1310708" y="2423558"/>
            <a:ext cx="5260103" cy="329049"/>
          </a:xfrm>
          <a:prstGeom prst="rect">
            <a:avLst/>
          </a:prstGeom>
        </p:spPr>
        <p:txBody>
          <a:bodyPr vert="horz" wrap="square" lIns="0" tIns="14971" rIns="0" bIns="0" rtlCol="0">
            <a:spAutoFit/>
          </a:bodyPr>
          <a:lstStyle/>
          <a:p>
            <a:pPr marL="193475" indent="-182534">
              <a:spcBef>
                <a:spcPts val="118"/>
              </a:spcBef>
              <a:buFont typeface="Arial MT"/>
              <a:buChar char="•"/>
              <a:tabLst>
                <a:tab pos="194051" algn="l"/>
              </a:tabLst>
            </a:pPr>
            <a:r>
              <a:rPr sz="2040" spc="9" dirty="0">
                <a:latin typeface="Times New Roman"/>
                <a:cs typeface="Times New Roman"/>
              </a:rPr>
              <a:t>The</a:t>
            </a:r>
            <a:r>
              <a:rPr sz="2040" spc="-5" dirty="0">
                <a:latin typeface="Times New Roman"/>
                <a:cs typeface="Times New Roman"/>
              </a:rPr>
              <a:t> </a:t>
            </a:r>
            <a:r>
              <a:rPr sz="2040" spc="5" dirty="0">
                <a:latin typeface="Times New Roman"/>
                <a:cs typeface="Times New Roman"/>
              </a:rPr>
              <a:t>total</a:t>
            </a:r>
            <a:r>
              <a:rPr sz="2040" spc="9" dirty="0">
                <a:latin typeface="Times New Roman"/>
                <a:cs typeface="Times New Roman"/>
              </a:rPr>
              <a:t> error</a:t>
            </a:r>
            <a:r>
              <a:rPr sz="2040" dirty="0">
                <a:latin typeface="Times New Roman"/>
                <a:cs typeface="Times New Roman"/>
              </a:rPr>
              <a:t> </a:t>
            </a:r>
            <a:r>
              <a:rPr sz="2040" spc="5" dirty="0">
                <a:latin typeface="Times New Roman"/>
                <a:cs typeface="Times New Roman"/>
              </a:rPr>
              <a:t>between </a:t>
            </a:r>
            <a:r>
              <a:rPr sz="2040" spc="9" dirty="0">
                <a:latin typeface="Times New Roman"/>
                <a:cs typeface="Times New Roman"/>
              </a:rPr>
              <a:t>two</a:t>
            </a:r>
            <a:r>
              <a:rPr sz="2040" spc="5" dirty="0">
                <a:latin typeface="Times New Roman"/>
                <a:cs typeface="Times New Roman"/>
              </a:rPr>
              <a:t> </a:t>
            </a:r>
            <a:r>
              <a:rPr sz="2040" spc="18" dirty="0">
                <a:latin typeface="Times New Roman"/>
                <a:cs typeface="Times New Roman"/>
              </a:rPr>
              <a:t>MxN</a:t>
            </a:r>
            <a:r>
              <a:rPr sz="2040" spc="23" dirty="0">
                <a:latin typeface="Times New Roman"/>
                <a:cs typeface="Times New Roman"/>
              </a:rPr>
              <a:t> </a:t>
            </a:r>
            <a:r>
              <a:rPr sz="2040" spc="5" dirty="0">
                <a:latin typeface="Times New Roman"/>
                <a:cs typeface="Times New Roman"/>
              </a:rPr>
              <a:t>size</a:t>
            </a:r>
            <a:r>
              <a:rPr sz="2040" spc="-5" dirty="0">
                <a:latin typeface="Times New Roman"/>
                <a:cs typeface="Times New Roman"/>
              </a:rPr>
              <a:t> </a:t>
            </a:r>
            <a:r>
              <a:rPr sz="2040" spc="5" dirty="0">
                <a:latin typeface="Times New Roman"/>
                <a:cs typeface="Times New Roman"/>
              </a:rPr>
              <a:t>images </a:t>
            </a:r>
            <a:r>
              <a:rPr sz="2040" spc="9" dirty="0">
                <a:latin typeface="Times New Roman"/>
                <a:cs typeface="Times New Roman"/>
              </a:rPr>
              <a:t>is</a:t>
            </a:r>
            <a:endParaRPr sz="2040">
              <a:latin typeface="Times New Roman"/>
              <a:cs typeface="Times New Roman"/>
            </a:endParaRPr>
          </a:p>
        </p:txBody>
      </p:sp>
      <p:sp>
        <p:nvSpPr>
          <p:cNvPr id="6" name="object 6"/>
          <p:cNvSpPr txBox="1"/>
          <p:nvPr/>
        </p:nvSpPr>
        <p:spPr>
          <a:xfrm>
            <a:off x="1287675" y="3961553"/>
            <a:ext cx="4530541" cy="329049"/>
          </a:xfrm>
          <a:prstGeom prst="rect">
            <a:avLst/>
          </a:prstGeom>
        </p:spPr>
        <p:txBody>
          <a:bodyPr vert="horz" wrap="square" lIns="0" tIns="14971" rIns="0" bIns="0" rtlCol="0">
            <a:spAutoFit/>
          </a:bodyPr>
          <a:lstStyle/>
          <a:p>
            <a:pPr marL="216508" indent="-182534">
              <a:spcBef>
                <a:spcPts val="118"/>
              </a:spcBef>
              <a:buFont typeface="Arial MT"/>
              <a:buChar char="•"/>
              <a:tabLst>
                <a:tab pos="217083" algn="l"/>
              </a:tabLst>
            </a:pPr>
            <a:r>
              <a:rPr sz="2040" spc="9" dirty="0">
                <a:latin typeface="Times New Roman"/>
                <a:cs typeface="Times New Roman"/>
              </a:rPr>
              <a:t>The</a:t>
            </a:r>
            <a:r>
              <a:rPr sz="2040" spc="5" dirty="0">
                <a:latin typeface="Times New Roman"/>
                <a:cs typeface="Times New Roman"/>
              </a:rPr>
              <a:t> root-mean-square</a:t>
            </a:r>
            <a:r>
              <a:rPr sz="2040" spc="27" dirty="0">
                <a:latin typeface="Times New Roman"/>
                <a:cs typeface="Times New Roman"/>
              </a:rPr>
              <a:t> </a:t>
            </a:r>
            <a:r>
              <a:rPr sz="2040" spc="5" dirty="0">
                <a:latin typeface="Times New Roman"/>
                <a:cs typeface="Times New Roman"/>
              </a:rPr>
              <a:t>error</a:t>
            </a:r>
            <a:r>
              <a:rPr sz="2040" spc="9" dirty="0">
                <a:latin typeface="Times New Roman"/>
                <a:cs typeface="Times New Roman"/>
              </a:rPr>
              <a:t> </a:t>
            </a:r>
            <a:r>
              <a:rPr sz="2040" dirty="0">
                <a:latin typeface="Times New Roman"/>
                <a:cs typeface="Times New Roman"/>
              </a:rPr>
              <a:t>e</a:t>
            </a:r>
            <a:r>
              <a:rPr sz="2040" baseline="-20370" dirty="0">
                <a:latin typeface="Times New Roman"/>
                <a:cs typeface="Times New Roman"/>
              </a:rPr>
              <a:t>rms</a:t>
            </a:r>
            <a:r>
              <a:rPr sz="2040" spc="306" baseline="-20370" dirty="0">
                <a:latin typeface="Times New Roman"/>
                <a:cs typeface="Times New Roman"/>
              </a:rPr>
              <a:t> </a:t>
            </a:r>
            <a:r>
              <a:rPr sz="2040" spc="5" dirty="0">
                <a:latin typeface="Times New Roman"/>
                <a:cs typeface="Times New Roman"/>
              </a:rPr>
              <a:t>between</a:t>
            </a:r>
            <a:endParaRPr sz="2040" dirty="0">
              <a:latin typeface="Times New Roman"/>
              <a:cs typeface="Times New Roman"/>
            </a:endParaRPr>
          </a:p>
        </p:txBody>
      </p:sp>
      <p:pic>
        <p:nvPicPr>
          <p:cNvPr id="9" name="object 9"/>
          <p:cNvPicPr/>
          <p:nvPr/>
        </p:nvPicPr>
        <p:blipFill>
          <a:blip r:embed="rId2" cstate="print"/>
          <a:stretch>
            <a:fillRect/>
          </a:stretch>
        </p:blipFill>
        <p:spPr>
          <a:xfrm>
            <a:off x="3968592" y="1743908"/>
            <a:ext cx="3446166" cy="431489"/>
          </a:xfrm>
          <a:prstGeom prst="rect">
            <a:avLst/>
          </a:prstGeom>
        </p:spPr>
      </p:pic>
      <p:pic>
        <p:nvPicPr>
          <p:cNvPr id="10" name="object 10"/>
          <p:cNvPicPr/>
          <p:nvPr/>
        </p:nvPicPr>
        <p:blipFill>
          <a:blip r:embed="rId3" cstate="print"/>
          <a:stretch>
            <a:fillRect/>
          </a:stretch>
        </p:blipFill>
        <p:spPr>
          <a:xfrm>
            <a:off x="3968587" y="2976705"/>
            <a:ext cx="3264915" cy="792597"/>
          </a:xfrm>
          <a:prstGeom prst="rect">
            <a:avLst/>
          </a:prstGeom>
        </p:spPr>
      </p:pic>
      <p:pic>
        <p:nvPicPr>
          <p:cNvPr id="11" name="object 11"/>
          <p:cNvPicPr/>
          <p:nvPr/>
        </p:nvPicPr>
        <p:blipFill>
          <a:blip r:embed="rId4" cstate="print"/>
          <a:stretch>
            <a:fillRect/>
          </a:stretch>
        </p:blipFill>
        <p:spPr>
          <a:xfrm>
            <a:off x="3790422" y="4329695"/>
            <a:ext cx="3895759" cy="1210601"/>
          </a:xfrm>
          <a:prstGeom prst="rect">
            <a:avLst/>
          </a:prstGeom>
        </p:spPr>
      </p:pic>
      <p:pic>
        <p:nvPicPr>
          <p:cNvPr id="15" name="Picture 14">
            <a:extLst>
              <a:ext uri="{FF2B5EF4-FFF2-40B4-BE49-F238E27FC236}">
                <a16:creationId xmlns:a16="http://schemas.microsoft.com/office/drawing/2014/main" id="{A16D9274-94A4-6153-7E41-57D6EE002762}"/>
              </a:ext>
            </a:extLst>
          </p:cNvPr>
          <p:cNvPicPr>
            <a:picLocks noChangeAspect="1"/>
          </p:cNvPicPr>
          <p:nvPr/>
        </p:nvPicPr>
        <p:blipFill>
          <a:blip r:embed="rId5"/>
          <a:stretch>
            <a:fillRect/>
          </a:stretch>
        </p:blipFill>
        <p:spPr>
          <a:xfrm>
            <a:off x="5785983" y="3948695"/>
            <a:ext cx="3257550" cy="381000"/>
          </a:xfrm>
          <a:prstGeom prst="rect">
            <a:avLst/>
          </a:prstGeom>
        </p:spPr>
      </p:pic>
    </p:spTree>
    <p:extLst>
      <p:ext uri="{BB962C8B-B14F-4D97-AF65-F5344CB8AC3E}">
        <p14:creationId xmlns:p14="http://schemas.microsoft.com/office/powerpoint/2010/main" val="2664443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719" y="143785"/>
            <a:ext cx="776850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09356" y="983573"/>
            <a:ext cx="1695786" cy="402958"/>
          </a:xfrm>
          <a:prstGeom prst="rect">
            <a:avLst/>
          </a:prstGeom>
        </p:spPr>
        <p:txBody>
          <a:bodyPr vert="horz" wrap="square" lIns="0" tIns="12092" rIns="0" bIns="0" rtlCol="0">
            <a:spAutoFit/>
          </a:bodyPr>
          <a:lstStyle/>
          <a:p>
            <a:pPr marL="10941">
              <a:spcBef>
                <a:spcPts val="95"/>
              </a:spcBef>
              <a:tabLst>
                <a:tab pos="194051" algn="l"/>
              </a:tabLst>
            </a:pPr>
            <a:r>
              <a:rPr sz="2539" spc="-5" dirty="0">
                <a:solidFill>
                  <a:srgbClr val="FF0000"/>
                </a:solidFill>
                <a:latin typeface="Times New Roman"/>
                <a:cs typeface="Times New Roman"/>
              </a:rPr>
              <a:t>A</a:t>
            </a:r>
            <a:r>
              <a:rPr sz="2539" dirty="0">
                <a:solidFill>
                  <a:srgbClr val="FF0000"/>
                </a:solidFill>
                <a:latin typeface="Times New Roman"/>
                <a:cs typeface="Times New Roman"/>
              </a:rPr>
              <a:t>dv</a:t>
            </a:r>
            <a:r>
              <a:rPr sz="2539" spc="14" dirty="0">
                <a:solidFill>
                  <a:srgbClr val="FF0000"/>
                </a:solidFill>
                <a:latin typeface="Times New Roman"/>
                <a:cs typeface="Times New Roman"/>
              </a:rPr>
              <a:t>a</a:t>
            </a:r>
            <a:r>
              <a:rPr sz="2539" dirty="0">
                <a:solidFill>
                  <a:srgbClr val="FF0000"/>
                </a:solidFill>
                <a:latin typeface="Times New Roman"/>
                <a:cs typeface="Times New Roman"/>
              </a:rPr>
              <a:t>n</a:t>
            </a:r>
            <a:r>
              <a:rPr sz="2539" spc="-23" dirty="0">
                <a:solidFill>
                  <a:srgbClr val="FF0000"/>
                </a:solidFill>
                <a:latin typeface="Times New Roman"/>
                <a:cs typeface="Times New Roman"/>
              </a:rPr>
              <a:t>t</a:t>
            </a:r>
            <a:r>
              <a:rPr sz="2539" spc="14" dirty="0">
                <a:solidFill>
                  <a:srgbClr val="FF0000"/>
                </a:solidFill>
                <a:latin typeface="Times New Roman"/>
                <a:cs typeface="Times New Roman"/>
              </a:rPr>
              <a:t>a</a:t>
            </a:r>
            <a:r>
              <a:rPr sz="2539" dirty="0">
                <a:solidFill>
                  <a:srgbClr val="FF0000"/>
                </a:solidFill>
                <a:latin typeface="Times New Roman"/>
                <a:cs typeface="Times New Roman"/>
              </a:rPr>
              <a:t>g</a:t>
            </a:r>
            <a:r>
              <a:rPr sz="2539" spc="-14" dirty="0">
                <a:solidFill>
                  <a:srgbClr val="FF0000"/>
                </a:solidFill>
                <a:latin typeface="Times New Roman"/>
                <a:cs typeface="Times New Roman"/>
              </a:rPr>
              <a:t>e</a:t>
            </a:r>
            <a:r>
              <a:rPr lang="en-IN" sz="2539" spc="-14" dirty="0">
                <a:solidFill>
                  <a:srgbClr val="FF0000"/>
                </a:solidFill>
                <a:latin typeface="Times New Roman"/>
                <a:cs typeface="Times New Roman"/>
              </a:rPr>
              <a:t>s</a:t>
            </a:r>
            <a:endParaRPr sz="2539" dirty="0">
              <a:latin typeface="Times New Roman"/>
              <a:cs typeface="Times New Roman"/>
            </a:endParaRPr>
          </a:p>
        </p:txBody>
      </p:sp>
      <p:sp>
        <p:nvSpPr>
          <p:cNvPr id="4" name="object 4"/>
          <p:cNvSpPr txBox="1"/>
          <p:nvPr/>
        </p:nvSpPr>
        <p:spPr>
          <a:xfrm>
            <a:off x="1309356" y="1370208"/>
            <a:ext cx="9030564" cy="4591631"/>
          </a:xfrm>
          <a:prstGeom prst="rect">
            <a:avLst/>
          </a:prstGeom>
        </p:spPr>
        <p:txBody>
          <a:bodyPr vert="horz" wrap="square" lIns="0" tIns="74856" rIns="0" bIns="0" rtlCol="0">
            <a:spAutoFit/>
          </a:bodyPr>
          <a:lstStyle/>
          <a:p>
            <a:pPr marL="193475" indent="-182534">
              <a:spcBef>
                <a:spcPts val="589"/>
              </a:spcBef>
              <a:buFont typeface="Arial MT"/>
              <a:buChar char="•"/>
              <a:tabLst>
                <a:tab pos="194051" algn="l"/>
              </a:tabLst>
            </a:pPr>
            <a:r>
              <a:rPr sz="2539" spc="-5" dirty="0">
                <a:latin typeface="Times New Roman"/>
                <a:cs typeface="Times New Roman"/>
              </a:rPr>
              <a:t>Simple</a:t>
            </a:r>
            <a:r>
              <a:rPr sz="2539" spc="14" dirty="0">
                <a:latin typeface="Times New Roman"/>
                <a:cs typeface="Times New Roman"/>
              </a:rPr>
              <a:t> </a:t>
            </a:r>
            <a:r>
              <a:rPr sz="2539" spc="5" dirty="0">
                <a:latin typeface="Times New Roman"/>
                <a:cs typeface="Times New Roman"/>
              </a:rPr>
              <a:t>and</a:t>
            </a:r>
            <a:r>
              <a:rPr sz="2539" spc="-23" dirty="0">
                <a:latin typeface="Times New Roman"/>
                <a:cs typeface="Times New Roman"/>
              </a:rPr>
              <a:t> </a:t>
            </a:r>
            <a:r>
              <a:rPr sz="2539" dirty="0">
                <a:latin typeface="Times New Roman"/>
                <a:cs typeface="Times New Roman"/>
              </a:rPr>
              <a:t>convenient</a:t>
            </a:r>
            <a:r>
              <a:rPr sz="2539" spc="5" dirty="0">
                <a:latin typeface="Times New Roman"/>
                <a:cs typeface="Times New Roman"/>
              </a:rPr>
              <a:t> </a:t>
            </a:r>
            <a:r>
              <a:rPr sz="2539" dirty="0">
                <a:latin typeface="Times New Roman"/>
                <a:cs typeface="Times New Roman"/>
              </a:rPr>
              <a:t>technique</a:t>
            </a:r>
            <a:r>
              <a:rPr sz="2539" spc="18" dirty="0">
                <a:latin typeface="Times New Roman"/>
                <a:cs typeface="Times New Roman"/>
              </a:rPr>
              <a:t> </a:t>
            </a:r>
            <a:r>
              <a:rPr sz="2539" spc="-9" dirty="0">
                <a:latin typeface="Times New Roman"/>
                <a:cs typeface="Times New Roman"/>
              </a:rPr>
              <a:t>to</a:t>
            </a:r>
            <a:r>
              <a:rPr sz="2539" dirty="0">
                <a:latin typeface="Times New Roman"/>
                <a:cs typeface="Times New Roman"/>
              </a:rPr>
              <a:t> evaluate</a:t>
            </a:r>
            <a:r>
              <a:rPr sz="2539" spc="-5" dirty="0">
                <a:latin typeface="Times New Roman"/>
                <a:cs typeface="Times New Roman"/>
              </a:rPr>
              <a:t> </a:t>
            </a:r>
            <a:r>
              <a:rPr sz="2539" dirty="0">
                <a:latin typeface="Times New Roman"/>
                <a:cs typeface="Times New Roman"/>
              </a:rPr>
              <a:t>information loss</a:t>
            </a:r>
          </a:p>
          <a:p>
            <a:pPr marL="193475" indent="-182534">
              <a:spcBef>
                <a:spcPts val="499"/>
              </a:spcBef>
              <a:buFont typeface="Arial MT"/>
              <a:buChar char="•"/>
              <a:tabLst>
                <a:tab pos="194051" algn="l"/>
              </a:tabLst>
            </a:pPr>
            <a:r>
              <a:rPr sz="2539" dirty="0">
                <a:solidFill>
                  <a:srgbClr val="FF0000"/>
                </a:solidFill>
                <a:latin typeface="Times New Roman"/>
                <a:cs typeface="Times New Roman"/>
              </a:rPr>
              <a:t>Subjective</a:t>
            </a:r>
            <a:r>
              <a:rPr sz="2539" spc="-18" dirty="0">
                <a:solidFill>
                  <a:srgbClr val="FF0000"/>
                </a:solidFill>
                <a:latin typeface="Times New Roman"/>
                <a:cs typeface="Times New Roman"/>
              </a:rPr>
              <a:t> </a:t>
            </a:r>
            <a:r>
              <a:rPr sz="2539" dirty="0">
                <a:solidFill>
                  <a:srgbClr val="FF0000"/>
                </a:solidFill>
                <a:latin typeface="Times New Roman"/>
                <a:cs typeface="Times New Roman"/>
              </a:rPr>
              <a:t>Fidelity</a:t>
            </a:r>
            <a:r>
              <a:rPr sz="2539" spc="-36" dirty="0">
                <a:solidFill>
                  <a:srgbClr val="FF0000"/>
                </a:solidFill>
                <a:latin typeface="Times New Roman"/>
                <a:cs typeface="Times New Roman"/>
              </a:rPr>
              <a:t> </a:t>
            </a:r>
            <a:r>
              <a:rPr sz="2539" dirty="0">
                <a:solidFill>
                  <a:srgbClr val="FF0000"/>
                </a:solidFill>
                <a:latin typeface="Times New Roman"/>
                <a:cs typeface="Times New Roman"/>
              </a:rPr>
              <a:t>Criteria</a:t>
            </a:r>
            <a:endParaRPr sz="2539" dirty="0">
              <a:latin typeface="Times New Roman"/>
              <a:cs typeface="Times New Roman"/>
            </a:endParaRPr>
          </a:p>
          <a:p>
            <a:pPr marL="193475" marR="4607" indent="-182534">
              <a:lnSpc>
                <a:spcPct val="90200"/>
              </a:lnSpc>
              <a:spcBef>
                <a:spcPts val="788"/>
              </a:spcBef>
              <a:buFont typeface="Arial MT"/>
              <a:buChar char="•"/>
              <a:tabLst>
                <a:tab pos="194051" algn="l"/>
              </a:tabLst>
            </a:pPr>
            <a:r>
              <a:rPr sz="2539" dirty="0">
                <a:latin typeface="Times New Roman"/>
                <a:cs typeface="Times New Roman"/>
              </a:rPr>
              <a:t>Since</a:t>
            </a:r>
            <a:r>
              <a:rPr sz="2539" spc="-9" dirty="0">
                <a:latin typeface="Times New Roman"/>
                <a:cs typeface="Times New Roman"/>
              </a:rPr>
              <a:t> </a:t>
            </a:r>
            <a:r>
              <a:rPr sz="2539" dirty="0">
                <a:latin typeface="Times New Roman"/>
                <a:cs typeface="Times New Roman"/>
              </a:rPr>
              <a:t>human perception </a:t>
            </a:r>
            <a:r>
              <a:rPr sz="2539" spc="5" dirty="0">
                <a:latin typeface="Times New Roman"/>
                <a:cs typeface="Times New Roman"/>
              </a:rPr>
              <a:t>is</a:t>
            </a:r>
            <a:r>
              <a:rPr sz="2539" spc="-18" dirty="0">
                <a:latin typeface="Times New Roman"/>
                <a:cs typeface="Times New Roman"/>
              </a:rPr>
              <a:t> </a:t>
            </a:r>
            <a:r>
              <a:rPr sz="2539" dirty="0">
                <a:latin typeface="Times New Roman"/>
                <a:cs typeface="Times New Roman"/>
              </a:rPr>
              <a:t>based on subjective</a:t>
            </a:r>
            <a:r>
              <a:rPr sz="2539" spc="18" dirty="0">
                <a:latin typeface="Times New Roman"/>
                <a:cs typeface="Times New Roman"/>
              </a:rPr>
              <a:t> </a:t>
            </a:r>
            <a:r>
              <a:rPr sz="2539" spc="-23" dirty="0">
                <a:latin typeface="Times New Roman"/>
                <a:cs typeface="Times New Roman"/>
              </a:rPr>
              <a:t>quality,</a:t>
            </a:r>
            <a:r>
              <a:rPr sz="2539" dirty="0">
                <a:latin typeface="Times New Roman"/>
                <a:cs typeface="Times New Roman"/>
              </a:rPr>
              <a:t> </a:t>
            </a:r>
            <a:r>
              <a:rPr sz="2539" spc="-14" dirty="0">
                <a:latin typeface="Times New Roman"/>
                <a:cs typeface="Times New Roman"/>
              </a:rPr>
              <a:t>it</a:t>
            </a:r>
            <a:r>
              <a:rPr sz="2539" spc="5" dirty="0">
                <a:latin typeface="Times New Roman"/>
                <a:cs typeface="Times New Roman"/>
              </a:rPr>
              <a:t> is</a:t>
            </a:r>
            <a:r>
              <a:rPr sz="2539" dirty="0">
                <a:latin typeface="Times New Roman"/>
                <a:cs typeface="Times New Roman"/>
              </a:rPr>
              <a:t> </a:t>
            </a:r>
            <a:r>
              <a:rPr sz="2539" spc="-5" dirty="0">
                <a:latin typeface="Times New Roman"/>
                <a:cs typeface="Times New Roman"/>
              </a:rPr>
              <a:t>more </a:t>
            </a:r>
            <a:r>
              <a:rPr sz="2539" dirty="0">
                <a:latin typeface="Times New Roman"/>
                <a:cs typeface="Times New Roman"/>
              </a:rPr>
              <a:t> suitable </a:t>
            </a:r>
            <a:r>
              <a:rPr sz="2539" spc="5" dirty="0">
                <a:latin typeface="Times New Roman"/>
                <a:cs typeface="Times New Roman"/>
              </a:rPr>
              <a:t>to </a:t>
            </a:r>
            <a:r>
              <a:rPr sz="2539" dirty="0">
                <a:latin typeface="Times New Roman"/>
                <a:cs typeface="Times New Roman"/>
              </a:rPr>
              <a:t>use subjective fidelity criteria </a:t>
            </a:r>
            <a:r>
              <a:rPr sz="2539" spc="5" dirty="0">
                <a:latin typeface="Times New Roman"/>
                <a:cs typeface="Times New Roman"/>
              </a:rPr>
              <a:t>to </a:t>
            </a:r>
            <a:r>
              <a:rPr sz="2539" dirty="0">
                <a:latin typeface="Times New Roman"/>
                <a:cs typeface="Times New Roman"/>
              </a:rPr>
              <a:t>evaluate the information </a:t>
            </a:r>
            <a:r>
              <a:rPr sz="2539" spc="-621" dirty="0">
                <a:latin typeface="Times New Roman"/>
                <a:cs typeface="Times New Roman"/>
              </a:rPr>
              <a:t> </a:t>
            </a:r>
            <a:r>
              <a:rPr sz="2539" dirty="0">
                <a:latin typeface="Times New Roman"/>
                <a:cs typeface="Times New Roman"/>
              </a:rPr>
              <a:t>loss.</a:t>
            </a:r>
          </a:p>
          <a:p>
            <a:pPr marL="10941">
              <a:spcBef>
                <a:spcPts val="503"/>
              </a:spcBef>
              <a:tabLst>
                <a:tab pos="194051" algn="l"/>
              </a:tabLst>
            </a:pPr>
            <a:r>
              <a:rPr sz="2539" b="1" dirty="0">
                <a:latin typeface="Times New Roman"/>
                <a:cs typeface="Times New Roman"/>
              </a:rPr>
              <a:t>Concept:</a:t>
            </a:r>
            <a:endParaRPr sz="2539" dirty="0">
              <a:latin typeface="Times New Roman"/>
              <a:cs typeface="Times New Roman"/>
            </a:endParaRPr>
          </a:p>
          <a:p>
            <a:pPr marL="193475" marR="272938" indent="-182534">
              <a:lnSpc>
                <a:spcPts val="2757"/>
              </a:lnSpc>
              <a:spcBef>
                <a:spcPts val="821"/>
              </a:spcBef>
              <a:buFont typeface="Arial MT"/>
              <a:buChar char="•"/>
              <a:tabLst>
                <a:tab pos="194051" algn="l"/>
              </a:tabLst>
            </a:pPr>
            <a:r>
              <a:rPr sz="2539" dirty="0">
                <a:latin typeface="Times New Roman"/>
                <a:cs typeface="Times New Roman"/>
              </a:rPr>
              <a:t>This</a:t>
            </a:r>
            <a:r>
              <a:rPr sz="2539" spc="5" dirty="0">
                <a:latin typeface="Times New Roman"/>
                <a:cs typeface="Times New Roman"/>
              </a:rPr>
              <a:t> </a:t>
            </a:r>
            <a:r>
              <a:rPr sz="2539" spc="-5" dirty="0">
                <a:latin typeface="Times New Roman"/>
                <a:cs typeface="Times New Roman"/>
              </a:rPr>
              <a:t>method</a:t>
            </a:r>
            <a:r>
              <a:rPr sz="2539" spc="9" dirty="0">
                <a:latin typeface="Times New Roman"/>
                <a:cs typeface="Times New Roman"/>
              </a:rPr>
              <a:t> </a:t>
            </a:r>
            <a:r>
              <a:rPr sz="2539" spc="5" dirty="0">
                <a:latin typeface="Times New Roman"/>
                <a:cs typeface="Times New Roman"/>
              </a:rPr>
              <a:t>is </a:t>
            </a:r>
            <a:r>
              <a:rPr sz="2539" spc="-5" dirty="0">
                <a:latin typeface="Times New Roman"/>
                <a:cs typeface="Times New Roman"/>
              </a:rPr>
              <a:t>implemented</a:t>
            </a:r>
            <a:r>
              <a:rPr sz="2539" spc="36" dirty="0">
                <a:latin typeface="Times New Roman"/>
                <a:cs typeface="Times New Roman"/>
              </a:rPr>
              <a:t> </a:t>
            </a:r>
            <a:r>
              <a:rPr sz="2539" dirty="0">
                <a:latin typeface="Times New Roman"/>
                <a:cs typeface="Times New Roman"/>
              </a:rPr>
              <a:t>by</a:t>
            </a:r>
            <a:r>
              <a:rPr sz="2539" spc="5" dirty="0">
                <a:latin typeface="Times New Roman"/>
                <a:cs typeface="Times New Roman"/>
              </a:rPr>
              <a:t> </a:t>
            </a:r>
            <a:r>
              <a:rPr sz="2539" spc="-5" dirty="0">
                <a:latin typeface="Times New Roman"/>
                <a:cs typeface="Times New Roman"/>
              </a:rPr>
              <a:t>showing</a:t>
            </a:r>
            <a:r>
              <a:rPr sz="2539" spc="9" dirty="0">
                <a:latin typeface="Times New Roman"/>
                <a:cs typeface="Times New Roman"/>
              </a:rPr>
              <a:t> </a:t>
            </a:r>
            <a:r>
              <a:rPr sz="2539" dirty="0">
                <a:latin typeface="Times New Roman"/>
                <a:cs typeface="Times New Roman"/>
              </a:rPr>
              <a:t>a</a:t>
            </a:r>
            <a:r>
              <a:rPr sz="2539" spc="23" dirty="0">
                <a:latin typeface="Times New Roman"/>
                <a:cs typeface="Times New Roman"/>
              </a:rPr>
              <a:t> </a:t>
            </a:r>
            <a:r>
              <a:rPr sz="2539" dirty="0">
                <a:latin typeface="Times New Roman"/>
                <a:cs typeface="Times New Roman"/>
              </a:rPr>
              <a:t>‘typical’</a:t>
            </a:r>
            <a:r>
              <a:rPr sz="2539" spc="-208" dirty="0">
                <a:latin typeface="Times New Roman"/>
                <a:cs typeface="Times New Roman"/>
              </a:rPr>
              <a:t> </a:t>
            </a:r>
            <a:r>
              <a:rPr sz="2539" dirty="0">
                <a:latin typeface="Times New Roman"/>
                <a:cs typeface="Times New Roman"/>
              </a:rPr>
              <a:t>decompressed </a:t>
            </a:r>
            <a:r>
              <a:rPr sz="2539" spc="-621" dirty="0">
                <a:latin typeface="Times New Roman"/>
                <a:cs typeface="Times New Roman"/>
              </a:rPr>
              <a:t> </a:t>
            </a:r>
            <a:r>
              <a:rPr sz="2539" dirty="0">
                <a:latin typeface="Times New Roman"/>
                <a:cs typeface="Times New Roman"/>
              </a:rPr>
              <a:t>image</a:t>
            </a:r>
            <a:r>
              <a:rPr sz="2539" spc="-14" dirty="0">
                <a:latin typeface="Times New Roman"/>
                <a:cs typeface="Times New Roman"/>
              </a:rPr>
              <a:t> </a:t>
            </a:r>
            <a:r>
              <a:rPr sz="2539" spc="5" dirty="0">
                <a:latin typeface="Times New Roman"/>
                <a:cs typeface="Times New Roman"/>
              </a:rPr>
              <a:t>to</a:t>
            </a:r>
            <a:r>
              <a:rPr sz="2539" dirty="0">
                <a:latin typeface="Times New Roman"/>
                <a:cs typeface="Times New Roman"/>
              </a:rPr>
              <a:t> a</a:t>
            </a:r>
            <a:r>
              <a:rPr sz="2539" spc="-9" dirty="0">
                <a:latin typeface="Times New Roman"/>
                <a:cs typeface="Times New Roman"/>
              </a:rPr>
              <a:t> </a:t>
            </a:r>
            <a:r>
              <a:rPr sz="2539" dirty="0">
                <a:latin typeface="Times New Roman"/>
                <a:cs typeface="Times New Roman"/>
              </a:rPr>
              <a:t>number</a:t>
            </a:r>
            <a:r>
              <a:rPr sz="2539" spc="-9" dirty="0">
                <a:latin typeface="Times New Roman"/>
                <a:cs typeface="Times New Roman"/>
              </a:rPr>
              <a:t> </a:t>
            </a:r>
            <a:r>
              <a:rPr sz="2539" dirty="0">
                <a:latin typeface="Times New Roman"/>
                <a:cs typeface="Times New Roman"/>
              </a:rPr>
              <a:t>of</a:t>
            </a:r>
            <a:r>
              <a:rPr sz="2539" spc="-9" dirty="0">
                <a:latin typeface="Times New Roman"/>
                <a:cs typeface="Times New Roman"/>
              </a:rPr>
              <a:t> </a:t>
            </a:r>
            <a:r>
              <a:rPr sz="2539" dirty="0">
                <a:latin typeface="Times New Roman"/>
                <a:cs typeface="Times New Roman"/>
              </a:rPr>
              <a:t>viewers.</a:t>
            </a:r>
          </a:p>
          <a:p>
            <a:pPr marL="193475" indent="-182534">
              <a:spcBef>
                <a:spcPts val="444"/>
              </a:spcBef>
              <a:buFont typeface="Arial MT"/>
              <a:buChar char="•"/>
              <a:tabLst>
                <a:tab pos="194051" algn="l"/>
              </a:tabLst>
            </a:pPr>
            <a:r>
              <a:rPr sz="2539" spc="5" dirty="0">
                <a:latin typeface="Times New Roman"/>
                <a:cs typeface="Times New Roman"/>
              </a:rPr>
              <a:t>Then,</a:t>
            </a:r>
            <a:r>
              <a:rPr sz="2539" spc="-32" dirty="0">
                <a:latin typeface="Times New Roman"/>
                <a:cs typeface="Times New Roman"/>
              </a:rPr>
              <a:t> </a:t>
            </a:r>
            <a:r>
              <a:rPr sz="2539" dirty="0">
                <a:latin typeface="Times New Roman"/>
                <a:cs typeface="Times New Roman"/>
              </a:rPr>
              <a:t>their</a:t>
            </a:r>
            <a:r>
              <a:rPr sz="2539" spc="-9" dirty="0">
                <a:latin typeface="Times New Roman"/>
                <a:cs typeface="Times New Roman"/>
              </a:rPr>
              <a:t> </a:t>
            </a:r>
            <a:r>
              <a:rPr sz="2539" dirty="0">
                <a:latin typeface="Times New Roman"/>
                <a:cs typeface="Times New Roman"/>
              </a:rPr>
              <a:t>evaluation</a:t>
            </a:r>
            <a:r>
              <a:rPr sz="2539" spc="-5" dirty="0">
                <a:latin typeface="Times New Roman"/>
                <a:cs typeface="Times New Roman"/>
              </a:rPr>
              <a:t> </a:t>
            </a:r>
            <a:r>
              <a:rPr sz="2539" spc="-9" dirty="0">
                <a:latin typeface="Times New Roman"/>
                <a:cs typeface="Times New Roman"/>
              </a:rPr>
              <a:t>is</a:t>
            </a:r>
            <a:r>
              <a:rPr sz="2539" dirty="0">
                <a:latin typeface="Times New Roman"/>
                <a:cs typeface="Times New Roman"/>
              </a:rPr>
              <a:t> averaged </a:t>
            </a:r>
            <a:r>
              <a:rPr sz="2539" spc="5" dirty="0">
                <a:latin typeface="Times New Roman"/>
                <a:cs typeface="Times New Roman"/>
              </a:rPr>
              <a:t>to</a:t>
            </a:r>
            <a:r>
              <a:rPr sz="2539" spc="-5" dirty="0">
                <a:latin typeface="Times New Roman"/>
                <a:cs typeface="Times New Roman"/>
              </a:rPr>
              <a:t> </a:t>
            </a:r>
            <a:r>
              <a:rPr sz="2539" dirty="0">
                <a:latin typeface="Times New Roman"/>
                <a:cs typeface="Times New Roman"/>
              </a:rPr>
              <a:t>take</a:t>
            </a:r>
            <a:r>
              <a:rPr sz="2539" spc="14" dirty="0">
                <a:latin typeface="Times New Roman"/>
                <a:cs typeface="Times New Roman"/>
              </a:rPr>
              <a:t> </a:t>
            </a:r>
            <a:r>
              <a:rPr sz="2539" dirty="0">
                <a:latin typeface="Times New Roman"/>
                <a:cs typeface="Times New Roman"/>
              </a:rPr>
              <a:t>a</a:t>
            </a:r>
            <a:r>
              <a:rPr sz="2539" spc="-9" dirty="0">
                <a:latin typeface="Times New Roman"/>
                <a:cs typeface="Times New Roman"/>
              </a:rPr>
              <a:t> </a:t>
            </a:r>
            <a:r>
              <a:rPr sz="2539" dirty="0">
                <a:latin typeface="Times New Roman"/>
                <a:cs typeface="Times New Roman"/>
              </a:rPr>
              <a:t>decision.</a:t>
            </a:r>
          </a:p>
          <a:p>
            <a:pPr marL="193475" marR="190596" indent="-182534">
              <a:lnSpc>
                <a:spcPts val="2739"/>
              </a:lnSpc>
              <a:spcBef>
                <a:spcPts val="848"/>
              </a:spcBef>
              <a:buFont typeface="Arial MT"/>
              <a:buChar char="•"/>
              <a:tabLst>
                <a:tab pos="194051" algn="l"/>
              </a:tabLst>
            </a:pPr>
            <a:r>
              <a:rPr sz="2539" spc="-5" dirty="0">
                <a:latin typeface="Times New Roman"/>
                <a:cs typeface="Times New Roman"/>
              </a:rPr>
              <a:t>These</a:t>
            </a:r>
            <a:r>
              <a:rPr sz="2539" spc="18" dirty="0">
                <a:latin typeface="Times New Roman"/>
                <a:cs typeface="Times New Roman"/>
              </a:rPr>
              <a:t> </a:t>
            </a:r>
            <a:r>
              <a:rPr sz="2539" dirty="0">
                <a:latin typeface="Times New Roman"/>
                <a:cs typeface="Times New Roman"/>
              </a:rPr>
              <a:t>evaluations</a:t>
            </a:r>
            <a:r>
              <a:rPr sz="2539" spc="5" dirty="0">
                <a:latin typeface="Times New Roman"/>
                <a:cs typeface="Times New Roman"/>
              </a:rPr>
              <a:t> </a:t>
            </a:r>
            <a:r>
              <a:rPr sz="2539" dirty="0">
                <a:latin typeface="Times New Roman"/>
                <a:cs typeface="Times New Roman"/>
              </a:rPr>
              <a:t>may</a:t>
            </a:r>
            <a:r>
              <a:rPr sz="2539" spc="5" dirty="0">
                <a:latin typeface="Times New Roman"/>
                <a:cs typeface="Times New Roman"/>
              </a:rPr>
              <a:t> </a:t>
            </a:r>
            <a:r>
              <a:rPr sz="2539" dirty="0">
                <a:latin typeface="Times New Roman"/>
                <a:cs typeface="Times New Roman"/>
              </a:rPr>
              <a:t>be</a:t>
            </a:r>
            <a:r>
              <a:rPr sz="2539" spc="18" dirty="0">
                <a:latin typeface="Times New Roman"/>
                <a:cs typeface="Times New Roman"/>
              </a:rPr>
              <a:t> </a:t>
            </a:r>
            <a:r>
              <a:rPr sz="2539" dirty="0">
                <a:latin typeface="Times New Roman"/>
                <a:cs typeface="Times New Roman"/>
              </a:rPr>
              <a:t>done</a:t>
            </a:r>
            <a:r>
              <a:rPr sz="2539" spc="-5" dirty="0">
                <a:latin typeface="Times New Roman"/>
                <a:cs typeface="Times New Roman"/>
              </a:rPr>
              <a:t> </a:t>
            </a:r>
            <a:r>
              <a:rPr sz="2539" dirty="0">
                <a:latin typeface="Times New Roman"/>
                <a:cs typeface="Times New Roman"/>
              </a:rPr>
              <a:t>using</a:t>
            </a:r>
            <a:r>
              <a:rPr sz="2539" spc="9" dirty="0">
                <a:latin typeface="Times New Roman"/>
                <a:cs typeface="Times New Roman"/>
              </a:rPr>
              <a:t> </a:t>
            </a:r>
            <a:r>
              <a:rPr sz="2539" dirty="0">
                <a:latin typeface="Times New Roman"/>
                <a:cs typeface="Times New Roman"/>
              </a:rPr>
              <a:t>a</a:t>
            </a:r>
            <a:r>
              <a:rPr sz="2539" spc="-5" dirty="0">
                <a:latin typeface="Times New Roman"/>
                <a:cs typeface="Times New Roman"/>
              </a:rPr>
              <a:t> </a:t>
            </a:r>
            <a:r>
              <a:rPr sz="2539" dirty="0">
                <a:latin typeface="Times New Roman"/>
                <a:cs typeface="Times New Roman"/>
              </a:rPr>
              <a:t>rating</a:t>
            </a:r>
            <a:r>
              <a:rPr sz="2539" spc="5" dirty="0">
                <a:latin typeface="Times New Roman"/>
                <a:cs typeface="Times New Roman"/>
              </a:rPr>
              <a:t> </a:t>
            </a:r>
            <a:r>
              <a:rPr sz="2539" dirty="0">
                <a:latin typeface="Times New Roman"/>
                <a:cs typeface="Times New Roman"/>
              </a:rPr>
              <a:t>scale</a:t>
            </a:r>
            <a:r>
              <a:rPr sz="2539" spc="-5" dirty="0">
                <a:latin typeface="Times New Roman"/>
                <a:cs typeface="Times New Roman"/>
              </a:rPr>
              <a:t> </a:t>
            </a:r>
            <a:r>
              <a:rPr sz="2539" dirty="0">
                <a:latin typeface="Times New Roman"/>
                <a:cs typeface="Times New Roman"/>
              </a:rPr>
              <a:t>or</a:t>
            </a:r>
            <a:r>
              <a:rPr sz="2539" spc="-5" dirty="0">
                <a:latin typeface="Times New Roman"/>
                <a:cs typeface="Times New Roman"/>
              </a:rPr>
              <a:t> </a:t>
            </a:r>
            <a:r>
              <a:rPr sz="2539" dirty="0">
                <a:latin typeface="Times New Roman"/>
                <a:cs typeface="Times New Roman"/>
              </a:rPr>
              <a:t>side-by-side </a:t>
            </a:r>
            <a:r>
              <a:rPr sz="2539" spc="-621" dirty="0">
                <a:latin typeface="Times New Roman"/>
                <a:cs typeface="Times New Roman"/>
              </a:rPr>
              <a:t> </a:t>
            </a:r>
            <a:r>
              <a:rPr sz="2539" dirty="0">
                <a:latin typeface="Times New Roman"/>
                <a:cs typeface="Times New Roman"/>
              </a:rPr>
              <a:t>comparisons </a:t>
            </a:r>
            <a:r>
              <a:rPr sz="2539" spc="5" dirty="0">
                <a:latin typeface="Times New Roman"/>
                <a:cs typeface="Times New Roman"/>
              </a:rPr>
              <a:t>such</a:t>
            </a:r>
            <a:r>
              <a:rPr sz="2539" dirty="0">
                <a:latin typeface="Times New Roman"/>
                <a:cs typeface="Times New Roman"/>
              </a:rPr>
              <a:t> </a:t>
            </a:r>
            <a:r>
              <a:rPr sz="2539" spc="-5" dirty="0">
                <a:latin typeface="Times New Roman"/>
                <a:cs typeface="Times New Roman"/>
              </a:rPr>
              <a:t>as</a:t>
            </a:r>
            <a:r>
              <a:rPr sz="2539" dirty="0">
                <a:latin typeface="Times New Roman"/>
                <a:cs typeface="Times New Roman"/>
              </a:rPr>
              <a:t> excellent,</a:t>
            </a:r>
            <a:r>
              <a:rPr sz="2539" spc="-27" dirty="0">
                <a:latin typeface="Times New Roman"/>
                <a:cs typeface="Times New Roman"/>
              </a:rPr>
              <a:t> </a:t>
            </a:r>
            <a:r>
              <a:rPr sz="2539" spc="-14" dirty="0">
                <a:latin typeface="Times New Roman"/>
                <a:cs typeface="Times New Roman"/>
              </a:rPr>
              <a:t>better,</a:t>
            </a:r>
            <a:r>
              <a:rPr sz="2539" dirty="0">
                <a:latin typeface="Times New Roman"/>
                <a:cs typeface="Times New Roman"/>
              </a:rPr>
              <a:t> </a:t>
            </a:r>
            <a:r>
              <a:rPr sz="2539" spc="-5" dirty="0">
                <a:latin typeface="Times New Roman"/>
                <a:cs typeface="Times New Roman"/>
              </a:rPr>
              <a:t>same,</a:t>
            </a:r>
            <a:r>
              <a:rPr sz="2539" dirty="0">
                <a:latin typeface="Times New Roman"/>
                <a:cs typeface="Times New Roman"/>
              </a:rPr>
              <a:t> worse,</a:t>
            </a:r>
            <a:r>
              <a:rPr sz="2539" spc="5" dirty="0">
                <a:latin typeface="Times New Roman"/>
                <a:cs typeface="Times New Roman"/>
              </a:rPr>
              <a:t> </a:t>
            </a:r>
            <a:r>
              <a:rPr sz="2539" dirty="0">
                <a:latin typeface="Times New Roman"/>
                <a:cs typeface="Times New Roman"/>
              </a:rPr>
              <a:t>etc.</a:t>
            </a:r>
          </a:p>
        </p:txBody>
      </p:sp>
    </p:spTree>
    <p:extLst>
      <p:ext uri="{BB962C8B-B14F-4D97-AF65-F5344CB8AC3E}">
        <p14:creationId xmlns:p14="http://schemas.microsoft.com/office/powerpoint/2010/main" val="3712074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857" y="0"/>
            <a:ext cx="7024503"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427857" y="888080"/>
            <a:ext cx="9850300" cy="4039375"/>
          </a:xfrm>
          <a:prstGeom prst="rect">
            <a:avLst/>
          </a:prstGeom>
        </p:spPr>
        <p:txBody>
          <a:bodyPr vert="horz" wrap="square" lIns="0" tIns="50672" rIns="0" bIns="0" rtlCol="0">
            <a:spAutoFit/>
          </a:bodyPr>
          <a:lstStyle/>
          <a:p>
            <a:pPr marL="181958" marR="127832" indent="-182534">
              <a:lnSpc>
                <a:spcPts val="2403"/>
              </a:lnSpc>
              <a:spcBef>
                <a:spcPts val="399"/>
              </a:spcBef>
              <a:buFont typeface="Arial MT"/>
              <a:buChar char="•"/>
              <a:tabLst>
                <a:tab pos="182534" algn="l"/>
              </a:tabLst>
            </a:pPr>
            <a:r>
              <a:rPr sz="2222" spc="5" dirty="0">
                <a:latin typeface="Times New Roman"/>
                <a:cs typeface="Times New Roman"/>
              </a:rPr>
              <a:t>Input</a:t>
            </a:r>
            <a:r>
              <a:rPr sz="2222" spc="-14" dirty="0">
                <a:latin typeface="Times New Roman"/>
                <a:cs typeface="Times New Roman"/>
              </a:rPr>
              <a:t> </a:t>
            </a:r>
            <a:r>
              <a:rPr sz="2222" dirty="0">
                <a:latin typeface="Times New Roman"/>
                <a:cs typeface="Times New Roman"/>
              </a:rPr>
              <a:t>image</a:t>
            </a:r>
            <a:r>
              <a:rPr sz="2222" spc="-27" dirty="0">
                <a:latin typeface="Times New Roman"/>
                <a:cs typeface="Times New Roman"/>
              </a:rPr>
              <a:t> </a:t>
            </a:r>
            <a:r>
              <a:rPr sz="2222" dirty="0">
                <a:latin typeface="Times New Roman"/>
                <a:cs typeface="Times New Roman"/>
              </a:rPr>
              <a:t>f(x,</a:t>
            </a:r>
            <a:r>
              <a:rPr sz="2222" spc="-18" dirty="0">
                <a:latin typeface="Times New Roman"/>
                <a:cs typeface="Times New Roman"/>
              </a:rPr>
              <a:t> </a:t>
            </a:r>
            <a:r>
              <a:rPr sz="2222" spc="9" dirty="0">
                <a:latin typeface="Times New Roman"/>
                <a:cs typeface="Times New Roman"/>
              </a:rPr>
              <a:t>y)</a:t>
            </a:r>
            <a:r>
              <a:rPr sz="2222" spc="5" dirty="0">
                <a:latin typeface="Times New Roman"/>
                <a:cs typeface="Times New Roman"/>
              </a:rPr>
              <a:t> </a:t>
            </a:r>
            <a:r>
              <a:rPr sz="2222" spc="-9" dirty="0">
                <a:latin typeface="Times New Roman"/>
                <a:cs typeface="Times New Roman"/>
              </a:rPr>
              <a:t>is</a:t>
            </a:r>
            <a:r>
              <a:rPr sz="2222" spc="5" dirty="0">
                <a:latin typeface="Times New Roman"/>
                <a:cs typeface="Times New Roman"/>
              </a:rPr>
              <a:t> fed</a:t>
            </a:r>
            <a:r>
              <a:rPr sz="2222" spc="-18" dirty="0">
                <a:latin typeface="Times New Roman"/>
                <a:cs typeface="Times New Roman"/>
              </a:rPr>
              <a:t> </a:t>
            </a:r>
            <a:r>
              <a:rPr sz="2222" spc="5" dirty="0">
                <a:latin typeface="Times New Roman"/>
                <a:cs typeface="Times New Roman"/>
              </a:rPr>
              <a:t>to the</a:t>
            </a:r>
            <a:r>
              <a:rPr sz="2222" spc="-23" dirty="0">
                <a:latin typeface="Times New Roman"/>
                <a:cs typeface="Times New Roman"/>
              </a:rPr>
              <a:t> </a:t>
            </a:r>
            <a:r>
              <a:rPr sz="2222" spc="-9" dirty="0">
                <a:latin typeface="Times New Roman"/>
                <a:cs typeface="Times New Roman"/>
              </a:rPr>
              <a:t>encoder,</a:t>
            </a:r>
            <a:r>
              <a:rPr sz="2222" spc="-18" dirty="0">
                <a:latin typeface="Times New Roman"/>
                <a:cs typeface="Times New Roman"/>
              </a:rPr>
              <a:t> </a:t>
            </a:r>
            <a:r>
              <a:rPr sz="2222" dirty="0">
                <a:latin typeface="Times New Roman"/>
                <a:cs typeface="Times New Roman"/>
              </a:rPr>
              <a:t>which</a:t>
            </a:r>
            <a:r>
              <a:rPr sz="2222" spc="-18" dirty="0">
                <a:latin typeface="Times New Roman"/>
                <a:cs typeface="Times New Roman"/>
              </a:rPr>
              <a:t> </a:t>
            </a:r>
            <a:r>
              <a:rPr sz="2222" spc="5" dirty="0">
                <a:latin typeface="Times New Roman"/>
                <a:cs typeface="Times New Roman"/>
              </a:rPr>
              <a:t>gives</a:t>
            </a:r>
            <a:r>
              <a:rPr sz="2222" spc="-14" dirty="0">
                <a:latin typeface="Times New Roman"/>
                <a:cs typeface="Times New Roman"/>
              </a:rPr>
              <a:t> </a:t>
            </a:r>
            <a:r>
              <a:rPr sz="2222" dirty="0">
                <a:latin typeface="Times New Roman"/>
                <a:cs typeface="Times New Roman"/>
              </a:rPr>
              <a:t>the</a:t>
            </a:r>
            <a:r>
              <a:rPr sz="2222" spc="-23" dirty="0">
                <a:latin typeface="Times New Roman"/>
                <a:cs typeface="Times New Roman"/>
              </a:rPr>
              <a:t> </a:t>
            </a:r>
            <a:r>
              <a:rPr sz="2222" dirty="0">
                <a:latin typeface="Times New Roman"/>
                <a:cs typeface="Times New Roman"/>
              </a:rPr>
              <a:t>compressed</a:t>
            </a:r>
            <a:r>
              <a:rPr sz="2222" spc="5" dirty="0">
                <a:latin typeface="Times New Roman"/>
                <a:cs typeface="Times New Roman"/>
              </a:rPr>
              <a:t> </a:t>
            </a:r>
            <a:r>
              <a:rPr sz="2222" spc="-5" dirty="0">
                <a:latin typeface="Times New Roman"/>
                <a:cs typeface="Times New Roman"/>
              </a:rPr>
              <a:t>version</a:t>
            </a:r>
            <a:r>
              <a:rPr sz="2222" spc="5" dirty="0">
                <a:latin typeface="Times New Roman"/>
                <a:cs typeface="Times New Roman"/>
              </a:rPr>
              <a:t> </a:t>
            </a:r>
            <a:r>
              <a:rPr sz="2222" dirty="0">
                <a:latin typeface="Times New Roman"/>
                <a:cs typeface="Times New Roman"/>
              </a:rPr>
              <a:t>of </a:t>
            </a:r>
            <a:r>
              <a:rPr sz="2222" spc="-540" dirty="0">
                <a:latin typeface="Times New Roman"/>
                <a:cs typeface="Times New Roman"/>
              </a:rPr>
              <a:t> </a:t>
            </a:r>
            <a:r>
              <a:rPr sz="2222" spc="5" dirty="0">
                <a:latin typeface="Times New Roman"/>
                <a:cs typeface="Times New Roman"/>
              </a:rPr>
              <a:t>image.</a:t>
            </a:r>
            <a:endParaRPr sz="2222" dirty="0">
              <a:latin typeface="Times New Roman"/>
              <a:cs typeface="Times New Roman"/>
            </a:endParaRPr>
          </a:p>
          <a:p>
            <a:pPr marL="181958" indent="-182534">
              <a:spcBef>
                <a:spcPts val="499"/>
              </a:spcBef>
              <a:buFont typeface="Arial MT"/>
              <a:buChar char="•"/>
              <a:tabLst>
                <a:tab pos="182534" algn="l"/>
              </a:tabLst>
            </a:pPr>
            <a:r>
              <a:rPr sz="2222" dirty="0">
                <a:latin typeface="Times New Roman"/>
                <a:cs typeface="Times New Roman"/>
              </a:rPr>
              <a:t>This</a:t>
            </a:r>
            <a:r>
              <a:rPr sz="2222" spc="-14" dirty="0">
                <a:latin typeface="Times New Roman"/>
                <a:cs typeface="Times New Roman"/>
              </a:rPr>
              <a:t> </a:t>
            </a:r>
            <a:r>
              <a:rPr sz="2222" dirty="0">
                <a:latin typeface="Times New Roman"/>
                <a:cs typeface="Times New Roman"/>
              </a:rPr>
              <a:t>will</a:t>
            </a:r>
            <a:r>
              <a:rPr sz="2222" spc="-14" dirty="0">
                <a:latin typeface="Times New Roman"/>
                <a:cs typeface="Times New Roman"/>
              </a:rPr>
              <a:t> </a:t>
            </a:r>
            <a:r>
              <a:rPr sz="2222" spc="9" dirty="0">
                <a:latin typeface="Times New Roman"/>
                <a:cs typeface="Times New Roman"/>
              </a:rPr>
              <a:t>be</a:t>
            </a:r>
            <a:r>
              <a:rPr sz="2222" spc="-27" dirty="0">
                <a:latin typeface="Times New Roman"/>
                <a:cs typeface="Times New Roman"/>
              </a:rPr>
              <a:t> </a:t>
            </a:r>
            <a:r>
              <a:rPr sz="2222" spc="5" dirty="0">
                <a:latin typeface="Times New Roman"/>
                <a:cs typeface="Times New Roman"/>
              </a:rPr>
              <a:t>stored</a:t>
            </a:r>
            <a:r>
              <a:rPr sz="2222" spc="-18" dirty="0">
                <a:latin typeface="Times New Roman"/>
                <a:cs typeface="Times New Roman"/>
              </a:rPr>
              <a:t> </a:t>
            </a:r>
            <a:r>
              <a:rPr sz="2222" spc="5" dirty="0">
                <a:latin typeface="Times New Roman"/>
                <a:cs typeface="Times New Roman"/>
              </a:rPr>
              <a:t>for</a:t>
            </a:r>
            <a:r>
              <a:rPr sz="2222" spc="-23" dirty="0">
                <a:latin typeface="Times New Roman"/>
                <a:cs typeface="Times New Roman"/>
              </a:rPr>
              <a:t> </a:t>
            </a:r>
            <a:r>
              <a:rPr sz="2222" spc="5" dirty="0">
                <a:latin typeface="Times New Roman"/>
                <a:cs typeface="Times New Roman"/>
              </a:rPr>
              <a:t>later</a:t>
            </a:r>
            <a:r>
              <a:rPr sz="2222" spc="-23" dirty="0">
                <a:latin typeface="Times New Roman"/>
                <a:cs typeface="Times New Roman"/>
              </a:rPr>
              <a:t> </a:t>
            </a:r>
            <a:r>
              <a:rPr sz="2222" dirty="0">
                <a:latin typeface="Times New Roman"/>
                <a:cs typeface="Times New Roman"/>
              </a:rPr>
              <a:t>use</a:t>
            </a:r>
            <a:r>
              <a:rPr sz="2222" spc="-5" dirty="0">
                <a:latin typeface="Times New Roman"/>
                <a:cs typeface="Times New Roman"/>
              </a:rPr>
              <a:t> </a:t>
            </a:r>
            <a:r>
              <a:rPr sz="2222" dirty="0">
                <a:latin typeface="Times New Roman"/>
                <a:cs typeface="Times New Roman"/>
              </a:rPr>
              <a:t>or transmitted</a:t>
            </a:r>
            <a:r>
              <a:rPr sz="2222" spc="-41" dirty="0">
                <a:latin typeface="Times New Roman"/>
                <a:cs typeface="Times New Roman"/>
              </a:rPr>
              <a:t> </a:t>
            </a:r>
            <a:r>
              <a:rPr sz="2222" spc="5" dirty="0">
                <a:latin typeface="Times New Roman"/>
                <a:cs typeface="Times New Roman"/>
              </a:rPr>
              <a:t>for</a:t>
            </a:r>
            <a:r>
              <a:rPr sz="2222" dirty="0">
                <a:latin typeface="Times New Roman"/>
                <a:cs typeface="Times New Roman"/>
              </a:rPr>
              <a:t> storage</a:t>
            </a:r>
          </a:p>
          <a:p>
            <a:pPr marL="181958" marR="195778" indent="-182534">
              <a:lnSpc>
                <a:spcPts val="2403"/>
              </a:lnSpc>
              <a:spcBef>
                <a:spcPts val="830"/>
              </a:spcBef>
              <a:buFont typeface="Arial MT"/>
              <a:buChar char="•"/>
              <a:tabLst>
                <a:tab pos="182534" algn="l"/>
              </a:tabLst>
            </a:pPr>
            <a:r>
              <a:rPr sz="2222" dirty="0">
                <a:latin typeface="Times New Roman"/>
                <a:cs typeface="Times New Roman"/>
              </a:rPr>
              <a:t>When</a:t>
            </a:r>
            <a:r>
              <a:rPr sz="2222" spc="9" dirty="0">
                <a:latin typeface="Times New Roman"/>
                <a:cs typeface="Times New Roman"/>
              </a:rPr>
              <a:t> </a:t>
            </a:r>
            <a:r>
              <a:rPr sz="2222" spc="5" dirty="0">
                <a:latin typeface="Times New Roman"/>
                <a:cs typeface="Times New Roman"/>
              </a:rPr>
              <a:t>the</a:t>
            </a:r>
            <a:r>
              <a:rPr sz="2222" spc="-23" dirty="0">
                <a:latin typeface="Times New Roman"/>
                <a:cs typeface="Times New Roman"/>
              </a:rPr>
              <a:t> </a:t>
            </a:r>
            <a:r>
              <a:rPr sz="2222" dirty="0">
                <a:latin typeface="Times New Roman"/>
                <a:cs typeface="Times New Roman"/>
              </a:rPr>
              <a:t>compressed</a:t>
            </a:r>
            <a:r>
              <a:rPr sz="2222" spc="-14" dirty="0">
                <a:latin typeface="Times New Roman"/>
                <a:cs typeface="Times New Roman"/>
              </a:rPr>
              <a:t> </a:t>
            </a:r>
            <a:r>
              <a:rPr sz="2222" dirty="0">
                <a:latin typeface="Times New Roman"/>
                <a:cs typeface="Times New Roman"/>
              </a:rPr>
              <a:t>image</a:t>
            </a:r>
            <a:r>
              <a:rPr sz="2222" spc="-23" dirty="0">
                <a:latin typeface="Times New Roman"/>
                <a:cs typeface="Times New Roman"/>
              </a:rPr>
              <a:t> </a:t>
            </a:r>
            <a:r>
              <a:rPr sz="2222" spc="-9" dirty="0">
                <a:latin typeface="Times New Roman"/>
                <a:cs typeface="Times New Roman"/>
              </a:rPr>
              <a:t>is</a:t>
            </a:r>
            <a:r>
              <a:rPr sz="2222" spc="9" dirty="0">
                <a:latin typeface="Times New Roman"/>
                <a:cs typeface="Times New Roman"/>
              </a:rPr>
              <a:t> </a:t>
            </a:r>
            <a:r>
              <a:rPr sz="2222" spc="5" dirty="0">
                <a:latin typeface="Times New Roman"/>
                <a:cs typeface="Times New Roman"/>
              </a:rPr>
              <a:t>given</a:t>
            </a:r>
            <a:r>
              <a:rPr sz="2222" spc="-14" dirty="0">
                <a:latin typeface="Times New Roman"/>
                <a:cs typeface="Times New Roman"/>
              </a:rPr>
              <a:t> </a:t>
            </a:r>
            <a:r>
              <a:rPr sz="2222" spc="5" dirty="0">
                <a:latin typeface="Times New Roman"/>
                <a:cs typeface="Times New Roman"/>
              </a:rPr>
              <a:t>to</a:t>
            </a:r>
            <a:r>
              <a:rPr sz="2222" spc="-14" dirty="0">
                <a:latin typeface="Times New Roman"/>
                <a:cs typeface="Times New Roman"/>
              </a:rPr>
              <a:t> </a:t>
            </a:r>
            <a:r>
              <a:rPr sz="2222" spc="-9" dirty="0">
                <a:latin typeface="Times New Roman"/>
                <a:cs typeface="Times New Roman"/>
              </a:rPr>
              <a:t>decoder,</a:t>
            </a:r>
            <a:r>
              <a:rPr sz="2222" spc="-36" dirty="0">
                <a:latin typeface="Times New Roman"/>
                <a:cs typeface="Times New Roman"/>
              </a:rPr>
              <a:t> </a:t>
            </a:r>
            <a:r>
              <a:rPr sz="2222" dirty="0">
                <a:latin typeface="Times New Roman"/>
                <a:cs typeface="Times New Roman"/>
              </a:rPr>
              <a:t>a reconstructed</a:t>
            </a:r>
            <a:r>
              <a:rPr sz="2222" spc="-36" dirty="0">
                <a:latin typeface="Times New Roman"/>
                <a:cs typeface="Times New Roman"/>
              </a:rPr>
              <a:t> </a:t>
            </a:r>
            <a:r>
              <a:rPr sz="2222" spc="5" dirty="0">
                <a:latin typeface="Times New Roman"/>
                <a:cs typeface="Times New Roman"/>
              </a:rPr>
              <a:t>output</a:t>
            </a:r>
            <a:r>
              <a:rPr sz="2222" spc="-32" dirty="0">
                <a:latin typeface="Times New Roman"/>
                <a:cs typeface="Times New Roman"/>
              </a:rPr>
              <a:t> </a:t>
            </a:r>
            <a:r>
              <a:rPr sz="2222" dirty="0">
                <a:latin typeface="Times New Roman"/>
                <a:cs typeface="Times New Roman"/>
              </a:rPr>
              <a:t>f^(x,y) </a:t>
            </a:r>
            <a:r>
              <a:rPr sz="2222" spc="-540" dirty="0">
                <a:latin typeface="Times New Roman"/>
                <a:cs typeface="Times New Roman"/>
              </a:rPr>
              <a:t> </a:t>
            </a:r>
            <a:r>
              <a:rPr sz="2222" dirty="0">
                <a:latin typeface="Times New Roman"/>
                <a:cs typeface="Times New Roman"/>
              </a:rPr>
              <a:t>will</a:t>
            </a:r>
            <a:r>
              <a:rPr sz="2222" spc="-23" dirty="0">
                <a:latin typeface="Times New Roman"/>
                <a:cs typeface="Times New Roman"/>
              </a:rPr>
              <a:t> </a:t>
            </a:r>
            <a:r>
              <a:rPr sz="2222" dirty="0">
                <a:latin typeface="Times New Roman"/>
                <a:cs typeface="Times New Roman"/>
              </a:rPr>
              <a:t>be</a:t>
            </a:r>
            <a:r>
              <a:rPr sz="2222" spc="-9" dirty="0">
                <a:latin typeface="Times New Roman"/>
                <a:cs typeface="Times New Roman"/>
              </a:rPr>
              <a:t> </a:t>
            </a:r>
            <a:r>
              <a:rPr sz="2222" dirty="0">
                <a:latin typeface="Times New Roman"/>
                <a:cs typeface="Times New Roman"/>
              </a:rPr>
              <a:t>generated</a:t>
            </a:r>
          </a:p>
          <a:p>
            <a:pPr marL="181958" indent="-182534">
              <a:lnSpc>
                <a:spcPts val="2403"/>
              </a:lnSpc>
              <a:spcBef>
                <a:spcPts val="798"/>
              </a:spcBef>
              <a:buFont typeface="Arial MT"/>
              <a:buChar char="•"/>
              <a:tabLst>
                <a:tab pos="182534" algn="l"/>
              </a:tabLst>
            </a:pPr>
            <a:r>
              <a:rPr sz="2222" spc="-5" dirty="0">
                <a:latin typeface="Times New Roman"/>
                <a:cs typeface="Times New Roman"/>
              </a:rPr>
              <a:t>If</a:t>
            </a:r>
            <a:r>
              <a:rPr sz="2222" spc="18" dirty="0">
                <a:latin typeface="Times New Roman"/>
                <a:cs typeface="Times New Roman"/>
              </a:rPr>
              <a:t> </a:t>
            </a:r>
            <a:r>
              <a:rPr sz="2222" spc="5" dirty="0">
                <a:latin typeface="Times New Roman"/>
                <a:cs typeface="Times New Roman"/>
              </a:rPr>
              <a:t>this</a:t>
            </a:r>
            <a:r>
              <a:rPr sz="2222" spc="-32" dirty="0">
                <a:latin typeface="Times New Roman"/>
                <a:cs typeface="Times New Roman"/>
              </a:rPr>
              <a:t> </a:t>
            </a:r>
            <a:r>
              <a:rPr sz="2222" spc="5" dirty="0">
                <a:latin typeface="Times New Roman"/>
                <a:cs typeface="Times New Roman"/>
              </a:rPr>
              <a:t>is </a:t>
            </a:r>
            <a:r>
              <a:rPr sz="2222" dirty="0">
                <a:latin typeface="Times New Roman"/>
                <a:cs typeface="Times New Roman"/>
              </a:rPr>
              <a:t>exact</a:t>
            </a:r>
            <a:r>
              <a:rPr sz="2222" spc="-9" dirty="0">
                <a:latin typeface="Times New Roman"/>
                <a:cs typeface="Times New Roman"/>
              </a:rPr>
              <a:t> </a:t>
            </a:r>
            <a:r>
              <a:rPr sz="2222" dirty="0">
                <a:latin typeface="Times New Roman"/>
                <a:cs typeface="Times New Roman"/>
              </a:rPr>
              <a:t>replica</a:t>
            </a:r>
            <a:r>
              <a:rPr sz="2222" spc="-50" dirty="0">
                <a:latin typeface="Times New Roman"/>
                <a:cs typeface="Times New Roman"/>
              </a:rPr>
              <a:t> </a:t>
            </a:r>
            <a:r>
              <a:rPr sz="2222" spc="9" dirty="0">
                <a:latin typeface="Times New Roman"/>
                <a:cs typeface="Times New Roman"/>
              </a:rPr>
              <a:t>of</a:t>
            </a:r>
            <a:r>
              <a:rPr sz="2222" spc="5" dirty="0">
                <a:latin typeface="Times New Roman"/>
                <a:cs typeface="Times New Roman"/>
              </a:rPr>
              <a:t> </a:t>
            </a:r>
            <a:r>
              <a:rPr sz="2222" dirty="0">
                <a:latin typeface="Times New Roman"/>
                <a:cs typeface="Times New Roman"/>
              </a:rPr>
              <a:t>f(x,</a:t>
            </a:r>
            <a:r>
              <a:rPr sz="2222" spc="-18" dirty="0">
                <a:latin typeface="Times New Roman"/>
                <a:cs typeface="Times New Roman"/>
              </a:rPr>
              <a:t> </a:t>
            </a:r>
            <a:r>
              <a:rPr sz="2222" dirty="0">
                <a:latin typeface="Times New Roman"/>
                <a:cs typeface="Times New Roman"/>
              </a:rPr>
              <a:t>y)</a:t>
            </a:r>
            <a:r>
              <a:rPr sz="2222" spc="5" dirty="0">
                <a:latin typeface="Times New Roman"/>
                <a:cs typeface="Times New Roman"/>
              </a:rPr>
              <a:t> then</a:t>
            </a:r>
            <a:r>
              <a:rPr sz="2222" spc="-14" dirty="0">
                <a:latin typeface="Times New Roman"/>
                <a:cs typeface="Times New Roman"/>
              </a:rPr>
              <a:t> </a:t>
            </a:r>
            <a:r>
              <a:rPr sz="2222" spc="5" dirty="0">
                <a:latin typeface="Times New Roman"/>
                <a:cs typeface="Times New Roman"/>
              </a:rPr>
              <a:t>such</a:t>
            </a:r>
            <a:r>
              <a:rPr sz="2222" spc="-18" dirty="0">
                <a:latin typeface="Times New Roman"/>
                <a:cs typeface="Times New Roman"/>
              </a:rPr>
              <a:t> </a:t>
            </a:r>
            <a:r>
              <a:rPr sz="2222" dirty="0">
                <a:latin typeface="Times New Roman"/>
                <a:cs typeface="Times New Roman"/>
              </a:rPr>
              <a:t>a compression</a:t>
            </a:r>
            <a:r>
              <a:rPr sz="2222" spc="-41" dirty="0">
                <a:latin typeface="Times New Roman"/>
                <a:cs typeface="Times New Roman"/>
              </a:rPr>
              <a:t> </a:t>
            </a:r>
            <a:r>
              <a:rPr sz="2222" spc="5" dirty="0">
                <a:latin typeface="Times New Roman"/>
                <a:cs typeface="Times New Roman"/>
              </a:rPr>
              <a:t>system</a:t>
            </a:r>
            <a:r>
              <a:rPr sz="2222" spc="-32" dirty="0">
                <a:latin typeface="Times New Roman"/>
                <a:cs typeface="Times New Roman"/>
              </a:rPr>
              <a:t> </a:t>
            </a:r>
            <a:r>
              <a:rPr sz="2222" spc="5" dirty="0">
                <a:latin typeface="Times New Roman"/>
                <a:cs typeface="Times New Roman"/>
              </a:rPr>
              <a:t>is</a:t>
            </a:r>
            <a:r>
              <a:rPr sz="2222" spc="-14" dirty="0">
                <a:latin typeface="Times New Roman"/>
                <a:cs typeface="Times New Roman"/>
              </a:rPr>
              <a:t> </a:t>
            </a:r>
            <a:r>
              <a:rPr sz="2222" dirty="0">
                <a:latin typeface="Times New Roman"/>
                <a:cs typeface="Times New Roman"/>
              </a:rPr>
              <a:t>called</a:t>
            </a:r>
            <a:r>
              <a:rPr sz="2222" spc="-36" dirty="0">
                <a:latin typeface="Times New Roman"/>
                <a:cs typeface="Times New Roman"/>
              </a:rPr>
              <a:t> </a:t>
            </a:r>
            <a:r>
              <a:rPr sz="2222" spc="5" dirty="0">
                <a:latin typeface="Times New Roman"/>
                <a:cs typeface="Times New Roman"/>
              </a:rPr>
              <a:t>lossless </a:t>
            </a:r>
            <a:r>
              <a:rPr sz="2222" spc="-544" dirty="0">
                <a:latin typeface="Times New Roman"/>
                <a:cs typeface="Times New Roman"/>
              </a:rPr>
              <a:t> </a:t>
            </a:r>
            <a:r>
              <a:rPr sz="2222" dirty="0">
                <a:latin typeface="Times New Roman"/>
                <a:cs typeface="Times New Roman"/>
              </a:rPr>
              <a:t>or</a:t>
            </a:r>
            <a:r>
              <a:rPr sz="2222" spc="-9" dirty="0">
                <a:latin typeface="Times New Roman"/>
                <a:cs typeface="Times New Roman"/>
              </a:rPr>
              <a:t> </a:t>
            </a:r>
            <a:r>
              <a:rPr sz="2222" dirty="0">
                <a:latin typeface="Times New Roman"/>
                <a:cs typeface="Times New Roman"/>
              </a:rPr>
              <a:t>error</a:t>
            </a:r>
            <a:r>
              <a:rPr sz="2222" spc="-5" dirty="0">
                <a:latin typeface="Times New Roman"/>
                <a:cs typeface="Times New Roman"/>
              </a:rPr>
              <a:t> </a:t>
            </a:r>
            <a:r>
              <a:rPr sz="2222" spc="5" dirty="0">
                <a:latin typeface="Times New Roman"/>
                <a:cs typeface="Times New Roman"/>
              </a:rPr>
              <a:t>free</a:t>
            </a:r>
            <a:r>
              <a:rPr sz="2222" spc="-32" dirty="0">
                <a:latin typeface="Times New Roman"/>
                <a:cs typeface="Times New Roman"/>
              </a:rPr>
              <a:t> </a:t>
            </a:r>
            <a:r>
              <a:rPr sz="2222" dirty="0">
                <a:latin typeface="Times New Roman"/>
                <a:cs typeface="Times New Roman"/>
              </a:rPr>
              <a:t>system.</a:t>
            </a:r>
          </a:p>
          <a:p>
            <a:pPr marL="181958" marR="420347" indent="-182534">
              <a:lnSpc>
                <a:spcPts val="2403"/>
              </a:lnSpc>
              <a:spcBef>
                <a:spcPts val="798"/>
              </a:spcBef>
              <a:buFont typeface="Arial MT"/>
              <a:buChar char="•"/>
              <a:tabLst>
                <a:tab pos="182534" algn="l"/>
              </a:tabLst>
            </a:pPr>
            <a:r>
              <a:rPr sz="2222" spc="-5" dirty="0">
                <a:latin typeface="Times New Roman"/>
                <a:cs typeface="Times New Roman"/>
              </a:rPr>
              <a:t>If</a:t>
            </a:r>
            <a:r>
              <a:rPr sz="2222" spc="18" dirty="0">
                <a:latin typeface="Times New Roman"/>
                <a:cs typeface="Times New Roman"/>
              </a:rPr>
              <a:t> </a:t>
            </a:r>
            <a:r>
              <a:rPr sz="2222" spc="5" dirty="0">
                <a:latin typeface="Times New Roman"/>
                <a:cs typeface="Times New Roman"/>
              </a:rPr>
              <a:t>not,</a:t>
            </a:r>
            <a:r>
              <a:rPr sz="2222" spc="-14" dirty="0">
                <a:latin typeface="Times New Roman"/>
                <a:cs typeface="Times New Roman"/>
              </a:rPr>
              <a:t> </a:t>
            </a:r>
            <a:r>
              <a:rPr sz="2222" dirty="0">
                <a:latin typeface="Times New Roman"/>
                <a:cs typeface="Times New Roman"/>
              </a:rPr>
              <a:t>reconstructed</a:t>
            </a:r>
            <a:r>
              <a:rPr sz="2222" spc="-36" dirty="0">
                <a:latin typeface="Times New Roman"/>
                <a:cs typeface="Times New Roman"/>
              </a:rPr>
              <a:t> </a:t>
            </a:r>
            <a:r>
              <a:rPr sz="2222" dirty="0">
                <a:latin typeface="Times New Roman"/>
                <a:cs typeface="Times New Roman"/>
              </a:rPr>
              <a:t>image</a:t>
            </a:r>
            <a:r>
              <a:rPr sz="2222" spc="-27" dirty="0">
                <a:latin typeface="Times New Roman"/>
                <a:cs typeface="Times New Roman"/>
              </a:rPr>
              <a:t> </a:t>
            </a:r>
            <a:r>
              <a:rPr sz="2222" dirty="0">
                <a:latin typeface="Times New Roman"/>
                <a:cs typeface="Times New Roman"/>
              </a:rPr>
              <a:t>will</a:t>
            </a:r>
            <a:r>
              <a:rPr sz="2222" spc="-9" dirty="0">
                <a:latin typeface="Times New Roman"/>
                <a:cs typeface="Times New Roman"/>
              </a:rPr>
              <a:t> </a:t>
            </a:r>
            <a:r>
              <a:rPr sz="2222" dirty="0">
                <a:latin typeface="Times New Roman"/>
                <a:cs typeface="Times New Roman"/>
              </a:rPr>
              <a:t>be distorted</a:t>
            </a:r>
            <a:r>
              <a:rPr sz="2222" spc="-18" dirty="0">
                <a:latin typeface="Times New Roman"/>
                <a:cs typeface="Times New Roman"/>
              </a:rPr>
              <a:t> </a:t>
            </a:r>
            <a:r>
              <a:rPr sz="2222" dirty="0">
                <a:latin typeface="Times New Roman"/>
                <a:cs typeface="Times New Roman"/>
              </a:rPr>
              <a:t>and</a:t>
            </a:r>
            <a:r>
              <a:rPr sz="2222" spc="-14" dirty="0">
                <a:latin typeface="Times New Roman"/>
                <a:cs typeface="Times New Roman"/>
              </a:rPr>
              <a:t> </a:t>
            </a:r>
            <a:r>
              <a:rPr sz="2222" spc="5" dirty="0">
                <a:latin typeface="Times New Roman"/>
                <a:cs typeface="Times New Roman"/>
              </a:rPr>
              <a:t>such</a:t>
            </a:r>
            <a:r>
              <a:rPr sz="2222" spc="-14" dirty="0">
                <a:latin typeface="Times New Roman"/>
                <a:cs typeface="Times New Roman"/>
              </a:rPr>
              <a:t> </a:t>
            </a:r>
            <a:r>
              <a:rPr sz="2222" dirty="0">
                <a:latin typeface="Times New Roman"/>
                <a:cs typeface="Times New Roman"/>
              </a:rPr>
              <a:t>a </a:t>
            </a:r>
            <a:r>
              <a:rPr sz="2222" spc="5" dirty="0">
                <a:latin typeface="Times New Roman"/>
                <a:cs typeface="Times New Roman"/>
              </a:rPr>
              <a:t>system</a:t>
            </a:r>
            <a:r>
              <a:rPr sz="2222" spc="-36" dirty="0">
                <a:latin typeface="Times New Roman"/>
                <a:cs typeface="Times New Roman"/>
              </a:rPr>
              <a:t> </a:t>
            </a:r>
            <a:r>
              <a:rPr sz="2222" spc="-9" dirty="0">
                <a:latin typeface="Times New Roman"/>
                <a:cs typeface="Times New Roman"/>
              </a:rPr>
              <a:t>is</a:t>
            </a:r>
            <a:r>
              <a:rPr sz="2222" spc="9" dirty="0">
                <a:latin typeface="Times New Roman"/>
                <a:cs typeface="Times New Roman"/>
              </a:rPr>
              <a:t> </a:t>
            </a:r>
            <a:r>
              <a:rPr sz="2222" dirty="0">
                <a:latin typeface="Times New Roman"/>
                <a:cs typeface="Times New Roman"/>
              </a:rPr>
              <a:t>called</a:t>
            </a:r>
            <a:r>
              <a:rPr sz="2222" spc="-36" dirty="0">
                <a:latin typeface="Times New Roman"/>
                <a:cs typeface="Times New Roman"/>
              </a:rPr>
              <a:t> </a:t>
            </a:r>
            <a:r>
              <a:rPr sz="2222" spc="5" dirty="0">
                <a:latin typeface="Times New Roman"/>
                <a:cs typeface="Times New Roman"/>
              </a:rPr>
              <a:t>lossy </a:t>
            </a:r>
            <a:r>
              <a:rPr sz="2222" spc="-544" dirty="0">
                <a:latin typeface="Times New Roman"/>
                <a:cs typeface="Times New Roman"/>
              </a:rPr>
              <a:t> </a:t>
            </a:r>
            <a:r>
              <a:rPr sz="2222" dirty="0">
                <a:latin typeface="Times New Roman"/>
                <a:cs typeface="Times New Roman"/>
              </a:rPr>
              <a:t>system</a:t>
            </a:r>
          </a:p>
          <a:p>
            <a:pPr marL="181958" indent="-182534">
              <a:spcBef>
                <a:spcPts val="499"/>
              </a:spcBef>
              <a:buFont typeface="Arial MT"/>
              <a:buChar char="•"/>
              <a:tabLst>
                <a:tab pos="182534" algn="l"/>
              </a:tabLst>
            </a:pPr>
            <a:r>
              <a:rPr sz="2222" spc="5" dirty="0">
                <a:solidFill>
                  <a:srgbClr val="FF0000"/>
                </a:solidFill>
                <a:latin typeface="Times New Roman"/>
                <a:cs typeface="Times New Roman"/>
              </a:rPr>
              <a:t>Encoding</a:t>
            </a:r>
            <a:r>
              <a:rPr sz="2222" spc="-50" dirty="0">
                <a:solidFill>
                  <a:srgbClr val="FF0000"/>
                </a:solidFill>
                <a:latin typeface="Times New Roman"/>
                <a:cs typeface="Times New Roman"/>
              </a:rPr>
              <a:t> </a:t>
            </a:r>
            <a:r>
              <a:rPr sz="2222" spc="9" dirty="0">
                <a:solidFill>
                  <a:srgbClr val="FF0000"/>
                </a:solidFill>
                <a:latin typeface="Times New Roman"/>
                <a:cs typeface="Times New Roman"/>
              </a:rPr>
              <a:t>or</a:t>
            </a:r>
            <a:r>
              <a:rPr sz="2222" spc="-5" dirty="0">
                <a:solidFill>
                  <a:srgbClr val="FF0000"/>
                </a:solidFill>
                <a:latin typeface="Times New Roman"/>
                <a:cs typeface="Times New Roman"/>
              </a:rPr>
              <a:t> </a:t>
            </a:r>
            <a:r>
              <a:rPr sz="2222" dirty="0">
                <a:solidFill>
                  <a:srgbClr val="FF0000"/>
                </a:solidFill>
                <a:latin typeface="Times New Roman"/>
                <a:cs typeface="Times New Roman"/>
              </a:rPr>
              <a:t>compression</a:t>
            </a:r>
            <a:r>
              <a:rPr sz="2222" spc="-27" dirty="0">
                <a:solidFill>
                  <a:srgbClr val="FF0000"/>
                </a:solidFill>
                <a:latin typeface="Times New Roman"/>
                <a:cs typeface="Times New Roman"/>
              </a:rPr>
              <a:t> </a:t>
            </a:r>
            <a:r>
              <a:rPr sz="2222" spc="-5" dirty="0">
                <a:solidFill>
                  <a:srgbClr val="FF0000"/>
                </a:solidFill>
                <a:latin typeface="Times New Roman"/>
                <a:cs typeface="Times New Roman"/>
              </a:rPr>
              <a:t>process:</a:t>
            </a:r>
            <a:endParaRPr sz="2222" dirty="0">
              <a:latin typeface="Times New Roman"/>
              <a:cs typeface="Times New Roman"/>
            </a:endParaRPr>
          </a:p>
          <a:p>
            <a:pPr>
              <a:spcBef>
                <a:spcPts val="535"/>
              </a:spcBef>
            </a:pPr>
            <a:endParaRPr sz="2222" dirty="0">
              <a:latin typeface="Arial MT"/>
              <a:cs typeface="Arial MT"/>
            </a:endParaRPr>
          </a:p>
        </p:txBody>
      </p:sp>
      <p:pic>
        <p:nvPicPr>
          <p:cNvPr id="4" name="object 4"/>
          <p:cNvPicPr/>
          <p:nvPr/>
        </p:nvPicPr>
        <p:blipFill>
          <a:blip r:embed="rId2" cstate="print"/>
          <a:stretch>
            <a:fillRect/>
          </a:stretch>
        </p:blipFill>
        <p:spPr>
          <a:xfrm>
            <a:off x="2151167" y="4778740"/>
            <a:ext cx="7237809" cy="1278411"/>
          </a:xfrm>
          <a:prstGeom prst="rect">
            <a:avLst/>
          </a:prstGeom>
        </p:spPr>
      </p:pic>
    </p:spTree>
    <p:extLst>
      <p:ext uri="{BB962C8B-B14F-4D97-AF65-F5344CB8AC3E}">
        <p14:creationId xmlns:p14="http://schemas.microsoft.com/office/powerpoint/2010/main" val="2124187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959" y="338554"/>
            <a:ext cx="561966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898721" y="1153459"/>
            <a:ext cx="9437092" cy="4757520"/>
          </a:xfrm>
          <a:prstGeom prst="rect">
            <a:avLst/>
          </a:prstGeom>
        </p:spPr>
        <p:txBody>
          <a:bodyPr vert="horz" wrap="square" lIns="0" tIns="50672" rIns="0" bIns="0" rtlCol="0">
            <a:spAutoFit/>
          </a:bodyPr>
          <a:lstStyle/>
          <a:p>
            <a:pPr marL="193475" marR="4607" indent="-182534">
              <a:lnSpc>
                <a:spcPts val="2403"/>
              </a:lnSpc>
              <a:spcBef>
                <a:spcPts val="399"/>
              </a:spcBef>
              <a:buFont typeface="Arial MT"/>
              <a:buChar char="•"/>
              <a:tabLst>
                <a:tab pos="194051" algn="l"/>
              </a:tabLst>
            </a:pPr>
            <a:r>
              <a:rPr sz="2222" dirty="0">
                <a:latin typeface="Times New Roman"/>
                <a:cs typeface="Times New Roman"/>
              </a:rPr>
              <a:t>The</a:t>
            </a:r>
            <a:r>
              <a:rPr sz="2222" spc="-5" dirty="0">
                <a:latin typeface="Times New Roman"/>
                <a:cs typeface="Times New Roman"/>
              </a:rPr>
              <a:t> </a:t>
            </a:r>
            <a:r>
              <a:rPr sz="2222" dirty="0">
                <a:latin typeface="Times New Roman"/>
                <a:cs typeface="Times New Roman"/>
              </a:rPr>
              <a:t>encoder </a:t>
            </a:r>
            <a:r>
              <a:rPr sz="2222" spc="-9" dirty="0">
                <a:latin typeface="Times New Roman"/>
                <a:cs typeface="Times New Roman"/>
              </a:rPr>
              <a:t>is</a:t>
            </a:r>
            <a:r>
              <a:rPr sz="2222" spc="9" dirty="0">
                <a:latin typeface="Times New Roman"/>
                <a:cs typeface="Times New Roman"/>
              </a:rPr>
              <a:t> </a:t>
            </a:r>
            <a:r>
              <a:rPr sz="2222" spc="5" dirty="0">
                <a:latin typeface="Times New Roman"/>
                <a:cs typeface="Times New Roman"/>
              </a:rPr>
              <a:t>designed</a:t>
            </a:r>
            <a:r>
              <a:rPr sz="2222" spc="-41" dirty="0">
                <a:latin typeface="Times New Roman"/>
                <a:cs typeface="Times New Roman"/>
              </a:rPr>
              <a:t> </a:t>
            </a:r>
            <a:r>
              <a:rPr sz="2222" spc="5" dirty="0">
                <a:latin typeface="Times New Roman"/>
                <a:cs typeface="Times New Roman"/>
              </a:rPr>
              <a:t>to</a:t>
            </a:r>
            <a:r>
              <a:rPr sz="2222" spc="-14" dirty="0">
                <a:latin typeface="Times New Roman"/>
                <a:cs typeface="Times New Roman"/>
              </a:rPr>
              <a:t> </a:t>
            </a:r>
            <a:r>
              <a:rPr sz="2222" spc="5" dirty="0">
                <a:latin typeface="Times New Roman"/>
                <a:cs typeface="Times New Roman"/>
              </a:rPr>
              <a:t>remove</a:t>
            </a:r>
            <a:r>
              <a:rPr sz="2222" spc="-27" dirty="0">
                <a:latin typeface="Times New Roman"/>
                <a:cs typeface="Times New Roman"/>
              </a:rPr>
              <a:t> </a:t>
            </a:r>
            <a:r>
              <a:rPr sz="2222" spc="5" dirty="0">
                <a:latin typeface="Times New Roman"/>
                <a:cs typeface="Times New Roman"/>
              </a:rPr>
              <a:t>the</a:t>
            </a:r>
            <a:r>
              <a:rPr sz="2222" spc="-23" dirty="0">
                <a:latin typeface="Times New Roman"/>
                <a:cs typeface="Times New Roman"/>
              </a:rPr>
              <a:t> </a:t>
            </a:r>
            <a:r>
              <a:rPr sz="2222" dirty="0">
                <a:latin typeface="Times New Roman"/>
                <a:cs typeface="Times New Roman"/>
              </a:rPr>
              <a:t>redundancies</a:t>
            </a:r>
            <a:r>
              <a:rPr sz="2222" spc="-36" dirty="0">
                <a:latin typeface="Times New Roman"/>
                <a:cs typeface="Times New Roman"/>
              </a:rPr>
              <a:t> </a:t>
            </a:r>
            <a:r>
              <a:rPr sz="2222" spc="5" dirty="0">
                <a:latin typeface="Times New Roman"/>
                <a:cs typeface="Times New Roman"/>
              </a:rPr>
              <a:t>through</a:t>
            </a:r>
            <a:r>
              <a:rPr sz="2222" spc="-18" dirty="0">
                <a:latin typeface="Times New Roman"/>
                <a:cs typeface="Times New Roman"/>
              </a:rPr>
              <a:t> </a:t>
            </a:r>
            <a:r>
              <a:rPr sz="2222" dirty="0">
                <a:latin typeface="Times New Roman"/>
                <a:cs typeface="Times New Roman"/>
              </a:rPr>
              <a:t>three operations</a:t>
            </a:r>
            <a:r>
              <a:rPr sz="2222" spc="-36" dirty="0">
                <a:latin typeface="Times New Roman"/>
                <a:cs typeface="Times New Roman"/>
              </a:rPr>
              <a:t> </a:t>
            </a:r>
            <a:r>
              <a:rPr sz="2222" dirty="0">
                <a:latin typeface="Times New Roman"/>
                <a:cs typeface="Times New Roman"/>
              </a:rPr>
              <a:t>one </a:t>
            </a:r>
            <a:r>
              <a:rPr sz="2222" spc="-540" dirty="0">
                <a:latin typeface="Times New Roman"/>
                <a:cs typeface="Times New Roman"/>
              </a:rPr>
              <a:t> </a:t>
            </a:r>
            <a:r>
              <a:rPr sz="2222" spc="5" dirty="0">
                <a:latin typeface="Times New Roman"/>
                <a:cs typeface="Times New Roman"/>
              </a:rPr>
              <a:t>by</a:t>
            </a:r>
            <a:r>
              <a:rPr sz="2222" spc="-5" dirty="0">
                <a:latin typeface="Times New Roman"/>
                <a:cs typeface="Times New Roman"/>
              </a:rPr>
              <a:t> </a:t>
            </a:r>
            <a:r>
              <a:rPr sz="2222" dirty="0">
                <a:latin typeface="Times New Roman"/>
                <a:cs typeface="Times New Roman"/>
              </a:rPr>
              <a:t>one</a:t>
            </a:r>
          </a:p>
          <a:p>
            <a:pPr marL="193475" marR="5182" indent="-182534">
              <a:lnSpc>
                <a:spcPts val="2403"/>
              </a:lnSpc>
              <a:spcBef>
                <a:spcPts val="798"/>
              </a:spcBef>
              <a:buFont typeface="Arial MT"/>
              <a:buChar char="•"/>
              <a:tabLst>
                <a:tab pos="194051" algn="l"/>
              </a:tabLst>
            </a:pPr>
            <a:r>
              <a:rPr sz="2222" dirty="0">
                <a:solidFill>
                  <a:srgbClr val="FF0000"/>
                </a:solidFill>
                <a:latin typeface="Times New Roman"/>
                <a:cs typeface="Times New Roman"/>
              </a:rPr>
              <a:t>The</a:t>
            </a:r>
            <a:r>
              <a:rPr sz="2222" spc="-9" dirty="0">
                <a:solidFill>
                  <a:srgbClr val="FF0000"/>
                </a:solidFill>
                <a:latin typeface="Times New Roman"/>
                <a:cs typeface="Times New Roman"/>
              </a:rPr>
              <a:t> </a:t>
            </a:r>
            <a:r>
              <a:rPr sz="2222" spc="5" dirty="0">
                <a:solidFill>
                  <a:srgbClr val="FF0000"/>
                </a:solidFill>
                <a:latin typeface="Times New Roman"/>
                <a:cs typeface="Times New Roman"/>
              </a:rPr>
              <a:t>first</a:t>
            </a:r>
            <a:r>
              <a:rPr sz="2222" spc="-14" dirty="0">
                <a:solidFill>
                  <a:srgbClr val="FF0000"/>
                </a:solidFill>
                <a:latin typeface="Times New Roman"/>
                <a:cs typeface="Times New Roman"/>
              </a:rPr>
              <a:t> </a:t>
            </a:r>
            <a:r>
              <a:rPr sz="2222" dirty="0">
                <a:solidFill>
                  <a:srgbClr val="FF0000"/>
                </a:solidFill>
                <a:latin typeface="Times New Roman"/>
                <a:cs typeface="Times New Roman"/>
              </a:rPr>
              <a:t>stage</a:t>
            </a:r>
            <a:r>
              <a:rPr sz="2222" spc="-27" dirty="0">
                <a:solidFill>
                  <a:srgbClr val="FF0000"/>
                </a:solidFill>
                <a:latin typeface="Times New Roman"/>
                <a:cs typeface="Times New Roman"/>
              </a:rPr>
              <a:t> </a:t>
            </a:r>
            <a:r>
              <a:rPr sz="2222" spc="5" dirty="0">
                <a:solidFill>
                  <a:srgbClr val="FF0000"/>
                </a:solidFill>
                <a:latin typeface="Times New Roman"/>
                <a:cs typeface="Times New Roman"/>
              </a:rPr>
              <a:t>is</a:t>
            </a:r>
            <a:r>
              <a:rPr sz="2222" spc="-14" dirty="0">
                <a:solidFill>
                  <a:srgbClr val="FF0000"/>
                </a:solidFill>
                <a:latin typeface="Times New Roman"/>
                <a:cs typeface="Times New Roman"/>
              </a:rPr>
              <a:t> </a:t>
            </a:r>
            <a:r>
              <a:rPr sz="2222" spc="5" dirty="0">
                <a:solidFill>
                  <a:srgbClr val="FF0000"/>
                </a:solidFill>
                <a:latin typeface="Times New Roman"/>
                <a:cs typeface="Times New Roman"/>
              </a:rPr>
              <a:t>mapper</a:t>
            </a:r>
            <a:r>
              <a:rPr sz="2222" spc="-23" dirty="0">
                <a:solidFill>
                  <a:srgbClr val="FF0000"/>
                </a:solidFill>
                <a:latin typeface="Times New Roman"/>
                <a:cs typeface="Times New Roman"/>
              </a:rPr>
              <a:t> </a:t>
            </a:r>
            <a:r>
              <a:rPr sz="2222" dirty="0">
                <a:solidFill>
                  <a:srgbClr val="FF0000"/>
                </a:solidFill>
                <a:latin typeface="Times New Roman"/>
                <a:cs typeface="Times New Roman"/>
              </a:rPr>
              <a:t>stage,</a:t>
            </a:r>
            <a:r>
              <a:rPr sz="2222" spc="-18" dirty="0">
                <a:solidFill>
                  <a:srgbClr val="FF0000"/>
                </a:solidFill>
                <a:latin typeface="Times New Roman"/>
                <a:cs typeface="Times New Roman"/>
              </a:rPr>
              <a:t> </a:t>
            </a:r>
            <a:r>
              <a:rPr sz="2222" spc="5" dirty="0">
                <a:solidFill>
                  <a:srgbClr val="FF0000"/>
                </a:solidFill>
                <a:latin typeface="Times New Roman"/>
                <a:cs typeface="Times New Roman"/>
              </a:rPr>
              <a:t>which</a:t>
            </a:r>
            <a:r>
              <a:rPr sz="2222" spc="-41" dirty="0">
                <a:solidFill>
                  <a:srgbClr val="FF0000"/>
                </a:solidFill>
                <a:latin typeface="Times New Roman"/>
                <a:cs typeface="Times New Roman"/>
              </a:rPr>
              <a:t> </a:t>
            </a:r>
            <a:r>
              <a:rPr sz="2222" spc="5" dirty="0">
                <a:solidFill>
                  <a:srgbClr val="FF0000"/>
                </a:solidFill>
                <a:latin typeface="Times New Roman"/>
                <a:cs typeface="Times New Roman"/>
              </a:rPr>
              <a:t>transforms</a:t>
            </a:r>
            <a:r>
              <a:rPr sz="2222" spc="-36" dirty="0">
                <a:solidFill>
                  <a:srgbClr val="FF0000"/>
                </a:solidFill>
                <a:latin typeface="Times New Roman"/>
                <a:cs typeface="Times New Roman"/>
              </a:rPr>
              <a:t> </a:t>
            </a:r>
            <a:r>
              <a:rPr sz="2222" dirty="0">
                <a:solidFill>
                  <a:srgbClr val="FF0000"/>
                </a:solidFill>
                <a:latin typeface="Times New Roman"/>
                <a:cs typeface="Times New Roman"/>
              </a:rPr>
              <a:t>f(x,</a:t>
            </a:r>
            <a:r>
              <a:rPr sz="2222" spc="5" dirty="0">
                <a:solidFill>
                  <a:srgbClr val="FF0000"/>
                </a:solidFill>
                <a:latin typeface="Times New Roman"/>
                <a:cs typeface="Times New Roman"/>
              </a:rPr>
              <a:t> </a:t>
            </a:r>
            <a:r>
              <a:rPr sz="2222" dirty="0">
                <a:solidFill>
                  <a:srgbClr val="FF0000"/>
                </a:solidFill>
                <a:latin typeface="Times New Roman"/>
                <a:cs typeface="Times New Roman"/>
              </a:rPr>
              <a:t>y) </a:t>
            </a:r>
            <a:r>
              <a:rPr sz="2222" spc="5" dirty="0">
                <a:solidFill>
                  <a:srgbClr val="FF0000"/>
                </a:solidFill>
                <a:latin typeface="Times New Roman"/>
                <a:cs typeface="Times New Roman"/>
              </a:rPr>
              <a:t>into</a:t>
            </a:r>
            <a:r>
              <a:rPr sz="2222" spc="-18" dirty="0">
                <a:solidFill>
                  <a:srgbClr val="FF0000"/>
                </a:solidFill>
                <a:latin typeface="Times New Roman"/>
                <a:cs typeface="Times New Roman"/>
              </a:rPr>
              <a:t> </a:t>
            </a:r>
            <a:r>
              <a:rPr sz="2222" dirty="0">
                <a:solidFill>
                  <a:srgbClr val="FF0000"/>
                </a:solidFill>
                <a:latin typeface="Times New Roman"/>
                <a:cs typeface="Times New Roman"/>
              </a:rPr>
              <a:t>a</a:t>
            </a:r>
            <a:r>
              <a:rPr sz="2222" spc="-5" dirty="0">
                <a:solidFill>
                  <a:srgbClr val="FF0000"/>
                </a:solidFill>
                <a:latin typeface="Times New Roman"/>
                <a:cs typeface="Times New Roman"/>
              </a:rPr>
              <a:t> </a:t>
            </a:r>
            <a:r>
              <a:rPr sz="2222" dirty="0">
                <a:solidFill>
                  <a:srgbClr val="FF0000"/>
                </a:solidFill>
                <a:latin typeface="Times New Roman"/>
                <a:cs typeface="Times New Roman"/>
              </a:rPr>
              <a:t>format</a:t>
            </a:r>
            <a:r>
              <a:rPr sz="2222" spc="-14" dirty="0">
                <a:solidFill>
                  <a:srgbClr val="FF0000"/>
                </a:solidFill>
                <a:latin typeface="Times New Roman"/>
                <a:cs typeface="Times New Roman"/>
              </a:rPr>
              <a:t> </a:t>
            </a:r>
            <a:r>
              <a:rPr sz="2222" dirty="0">
                <a:solidFill>
                  <a:srgbClr val="FF0000"/>
                </a:solidFill>
                <a:latin typeface="Times New Roman"/>
                <a:cs typeface="Times New Roman"/>
              </a:rPr>
              <a:t>designed</a:t>
            </a:r>
            <a:r>
              <a:rPr sz="2222" spc="5" dirty="0">
                <a:solidFill>
                  <a:srgbClr val="FF0000"/>
                </a:solidFill>
                <a:latin typeface="Times New Roman"/>
                <a:cs typeface="Times New Roman"/>
              </a:rPr>
              <a:t> to </a:t>
            </a:r>
            <a:r>
              <a:rPr sz="2222" spc="-544" dirty="0">
                <a:solidFill>
                  <a:srgbClr val="FF0000"/>
                </a:solidFill>
                <a:latin typeface="Times New Roman"/>
                <a:cs typeface="Times New Roman"/>
              </a:rPr>
              <a:t> </a:t>
            </a:r>
            <a:r>
              <a:rPr sz="2222" dirty="0">
                <a:solidFill>
                  <a:srgbClr val="FF0000"/>
                </a:solidFill>
                <a:latin typeface="Times New Roman"/>
                <a:cs typeface="Times New Roman"/>
              </a:rPr>
              <a:t>reduce</a:t>
            </a:r>
            <a:r>
              <a:rPr sz="2222" spc="-36" dirty="0">
                <a:solidFill>
                  <a:srgbClr val="FF0000"/>
                </a:solidFill>
                <a:latin typeface="Times New Roman"/>
                <a:cs typeface="Times New Roman"/>
              </a:rPr>
              <a:t> </a:t>
            </a:r>
            <a:r>
              <a:rPr sz="2222" spc="5" dirty="0">
                <a:solidFill>
                  <a:srgbClr val="FF0000"/>
                </a:solidFill>
                <a:latin typeface="Times New Roman"/>
                <a:cs typeface="Times New Roman"/>
              </a:rPr>
              <a:t>the</a:t>
            </a:r>
            <a:r>
              <a:rPr sz="2222" spc="-9" dirty="0">
                <a:solidFill>
                  <a:srgbClr val="FF0000"/>
                </a:solidFill>
                <a:latin typeface="Times New Roman"/>
                <a:cs typeface="Times New Roman"/>
              </a:rPr>
              <a:t> </a:t>
            </a:r>
            <a:r>
              <a:rPr sz="2222" spc="5" dirty="0">
                <a:solidFill>
                  <a:srgbClr val="FF0000"/>
                </a:solidFill>
                <a:latin typeface="Times New Roman"/>
                <a:cs typeface="Times New Roman"/>
              </a:rPr>
              <a:t>spatial</a:t>
            </a:r>
            <a:r>
              <a:rPr sz="2222" spc="-63" dirty="0">
                <a:solidFill>
                  <a:srgbClr val="FF0000"/>
                </a:solidFill>
                <a:latin typeface="Times New Roman"/>
                <a:cs typeface="Times New Roman"/>
              </a:rPr>
              <a:t> </a:t>
            </a:r>
            <a:r>
              <a:rPr sz="2222" spc="5" dirty="0">
                <a:solidFill>
                  <a:srgbClr val="FF0000"/>
                </a:solidFill>
                <a:latin typeface="Times New Roman"/>
                <a:cs typeface="Times New Roman"/>
              </a:rPr>
              <a:t>and</a:t>
            </a:r>
            <a:r>
              <a:rPr sz="2222" spc="-23" dirty="0">
                <a:solidFill>
                  <a:srgbClr val="FF0000"/>
                </a:solidFill>
                <a:latin typeface="Times New Roman"/>
                <a:cs typeface="Times New Roman"/>
              </a:rPr>
              <a:t> </a:t>
            </a:r>
            <a:r>
              <a:rPr sz="2222" spc="5" dirty="0">
                <a:solidFill>
                  <a:srgbClr val="FF0000"/>
                </a:solidFill>
                <a:latin typeface="Times New Roman"/>
                <a:cs typeface="Times New Roman"/>
              </a:rPr>
              <a:t>temporal</a:t>
            </a:r>
            <a:r>
              <a:rPr sz="2222" spc="-18" dirty="0">
                <a:solidFill>
                  <a:srgbClr val="FF0000"/>
                </a:solidFill>
                <a:latin typeface="Times New Roman"/>
                <a:cs typeface="Times New Roman"/>
              </a:rPr>
              <a:t> </a:t>
            </a:r>
            <a:r>
              <a:rPr sz="2222" dirty="0">
                <a:solidFill>
                  <a:srgbClr val="FF0000"/>
                </a:solidFill>
                <a:latin typeface="Times New Roman"/>
                <a:cs typeface="Times New Roman"/>
              </a:rPr>
              <a:t>redundancy</a:t>
            </a:r>
          </a:p>
          <a:p>
            <a:pPr marL="811041" marR="817662" lvl="1" indent="-342900">
              <a:lnSpc>
                <a:spcPts val="2403"/>
              </a:lnSpc>
              <a:spcBef>
                <a:spcPts val="798"/>
              </a:spcBef>
              <a:buFont typeface="Wingdings" panose="05000000000000000000" pitchFamily="2" charset="2"/>
              <a:buChar char="§"/>
              <a:tabLst>
                <a:tab pos="194051" algn="l"/>
              </a:tabLst>
            </a:pPr>
            <a:r>
              <a:rPr sz="2222" dirty="0">
                <a:latin typeface="Times New Roman"/>
                <a:cs typeface="Times New Roman"/>
              </a:rPr>
              <a:t>This</a:t>
            </a:r>
            <a:r>
              <a:rPr sz="2222" spc="-14" dirty="0">
                <a:latin typeface="Times New Roman"/>
                <a:cs typeface="Times New Roman"/>
              </a:rPr>
              <a:t> </a:t>
            </a:r>
            <a:r>
              <a:rPr sz="2222" dirty="0">
                <a:latin typeface="Times New Roman"/>
                <a:cs typeface="Times New Roman"/>
              </a:rPr>
              <a:t>operation</a:t>
            </a:r>
            <a:r>
              <a:rPr sz="2222" spc="-41" dirty="0">
                <a:latin typeface="Times New Roman"/>
                <a:cs typeface="Times New Roman"/>
              </a:rPr>
              <a:t> </a:t>
            </a:r>
            <a:r>
              <a:rPr sz="2222" spc="5" dirty="0">
                <a:latin typeface="Times New Roman"/>
                <a:cs typeface="Times New Roman"/>
              </a:rPr>
              <a:t>is </a:t>
            </a:r>
            <a:r>
              <a:rPr sz="2222" dirty="0">
                <a:latin typeface="Times New Roman"/>
                <a:cs typeface="Times New Roman"/>
              </a:rPr>
              <a:t>reversible</a:t>
            </a:r>
            <a:r>
              <a:rPr sz="2222" spc="-27" dirty="0">
                <a:latin typeface="Times New Roman"/>
                <a:cs typeface="Times New Roman"/>
              </a:rPr>
              <a:t> </a:t>
            </a:r>
            <a:r>
              <a:rPr sz="2222" dirty="0">
                <a:latin typeface="Times New Roman"/>
                <a:cs typeface="Times New Roman"/>
              </a:rPr>
              <a:t>and</a:t>
            </a:r>
            <a:r>
              <a:rPr sz="2222" spc="-14" dirty="0">
                <a:latin typeface="Times New Roman"/>
                <a:cs typeface="Times New Roman"/>
              </a:rPr>
              <a:t> </a:t>
            </a:r>
            <a:r>
              <a:rPr sz="2222" spc="9" dirty="0">
                <a:latin typeface="Times New Roman"/>
                <a:cs typeface="Times New Roman"/>
              </a:rPr>
              <a:t>may</a:t>
            </a:r>
            <a:r>
              <a:rPr sz="2222" spc="-18" dirty="0">
                <a:latin typeface="Times New Roman"/>
                <a:cs typeface="Times New Roman"/>
              </a:rPr>
              <a:t> </a:t>
            </a:r>
            <a:r>
              <a:rPr sz="2222" dirty="0">
                <a:latin typeface="Times New Roman"/>
                <a:cs typeface="Times New Roman"/>
              </a:rPr>
              <a:t>or </a:t>
            </a:r>
            <a:r>
              <a:rPr sz="2222" spc="9" dirty="0">
                <a:latin typeface="Times New Roman"/>
                <a:cs typeface="Times New Roman"/>
              </a:rPr>
              <a:t>may</a:t>
            </a:r>
            <a:r>
              <a:rPr sz="2222" spc="-18" dirty="0">
                <a:latin typeface="Times New Roman"/>
                <a:cs typeface="Times New Roman"/>
              </a:rPr>
              <a:t> </a:t>
            </a:r>
            <a:r>
              <a:rPr sz="2222" dirty="0">
                <a:latin typeface="Times New Roman"/>
                <a:cs typeface="Times New Roman"/>
              </a:rPr>
              <a:t>not</a:t>
            </a:r>
            <a:r>
              <a:rPr sz="2222" spc="-9" dirty="0">
                <a:latin typeface="Times New Roman"/>
                <a:cs typeface="Times New Roman"/>
              </a:rPr>
              <a:t> </a:t>
            </a:r>
            <a:r>
              <a:rPr sz="2222" spc="5" dirty="0">
                <a:latin typeface="Times New Roman"/>
                <a:cs typeface="Times New Roman"/>
              </a:rPr>
              <a:t>reduce</a:t>
            </a:r>
            <a:r>
              <a:rPr sz="2222" spc="-50" dirty="0">
                <a:latin typeface="Times New Roman"/>
                <a:cs typeface="Times New Roman"/>
              </a:rPr>
              <a:t> </a:t>
            </a:r>
            <a:r>
              <a:rPr sz="2222" spc="5" dirty="0">
                <a:latin typeface="Times New Roman"/>
                <a:cs typeface="Times New Roman"/>
              </a:rPr>
              <a:t>the</a:t>
            </a:r>
            <a:r>
              <a:rPr sz="2222" spc="-5" dirty="0">
                <a:latin typeface="Times New Roman"/>
                <a:cs typeface="Times New Roman"/>
              </a:rPr>
              <a:t> </a:t>
            </a:r>
            <a:r>
              <a:rPr sz="2222" spc="5" dirty="0">
                <a:latin typeface="Times New Roman"/>
                <a:cs typeface="Times New Roman"/>
              </a:rPr>
              <a:t>amount</a:t>
            </a:r>
            <a:r>
              <a:rPr sz="2222" spc="-36" dirty="0">
                <a:latin typeface="Times New Roman"/>
                <a:cs typeface="Times New Roman"/>
              </a:rPr>
              <a:t> </a:t>
            </a:r>
            <a:r>
              <a:rPr sz="2222" dirty="0">
                <a:latin typeface="Times New Roman"/>
                <a:cs typeface="Times New Roman"/>
              </a:rPr>
              <a:t>of</a:t>
            </a:r>
            <a:r>
              <a:rPr sz="2222" spc="5" dirty="0">
                <a:latin typeface="Times New Roman"/>
                <a:cs typeface="Times New Roman"/>
              </a:rPr>
              <a:t> data </a:t>
            </a:r>
            <a:r>
              <a:rPr sz="2222" spc="-544" dirty="0">
                <a:latin typeface="Times New Roman"/>
                <a:cs typeface="Times New Roman"/>
              </a:rPr>
              <a:t> </a:t>
            </a:r>
            <a:r>
              <a:rPr sz="2222" dirty="0">
                <a:latin typeface="Times New Roman"/>
                <a:cs typeface="Times New Roman"/>
              </a:rPr>
              <a:t>required</a:t>
            </a:r>
            <a:r>
              <a:rPr sz="2222" spc="-27" dirty="0">
                <a:latin typeface="Times New Roman"/>
                <a:cs typeface="Times New Roman"/>
              </a:rPr>
              <a:t> </a:t>
            </a:r>
            <a:r>
              <a:rPr sz="2222" spc="5" dirty="0">
                <a:latin typeface="Times New Roman"/>
                <a:cs typeface="Times New Roman"/>
              </a:rPr>
              <a:t>to</a:t>
            </a:r>
            <a:r>
              <a:rPr sz="2222" dirty="0">
                <a:latin typeface="Times New Roman"/>
                <a:cs typeface="Times New Roman"/>
              </a:rPr>
              <a:t> represent</a:t>
            </a:r>
            <a:r>
              <a:rPr sz="2222" spc="-41" dirty="0">
                <a:latin typeface="Times New Roman"/>
                <a:cs typeface="Times New Roman"/>
              </a:rPr>
              <a:t> </a:t>
            </a:r>
            <a:r>
              <a:rPr sz="2222" spc="5" dirty="0">
                <a:latin typeface="Times New Roman"/>
                <a:cs typeface="Times New Roman"/>
              </a:rPr>
              <a:t>the</a:t>
            </a:r>
            <a:r>
              <a:rPr sz="2222" spc="-9" dirty="0">
                <a:latin typeface="Times New Roman"/>
                <a:cs typeface="Times New Roman"/>
              </a:rPr>
              <a:t> </a:t>
            </a:r>
            <a:r>
              <a:rPr sz="2222" dirty="0">
                <a:latin typeface="Times New Roman"/>
                <a:cs typeface="Times New Roman"/>
              </a:rPr>
              <a:t>image</a:t>
            </a:r>
          </a:p>
          <a:p>
            <a:pPr marL="811041" lvl="1" indent="-342900">
              <a:spcBef>
                <a:spcPts val="499"/>
              </a:spcBef>
              <a:buFont typeface="Wingdings" panose="05000000000000000000" pitchFamily="2" charset="2"/>
              <a:buChar char="§"/>
              <a:tabLst>
                <a:tab pos="194051" algn="l"/>
              </a:tabLst>
            </a:pPr>
            <a:r>
              <a:rPr sz="2222" dirty="0">
                <a:latin typeface="Times New Roman"/>
                <a:cs typeface="Times New Roman"/>
              </a:rPr>
              <a:t>Run-length</a:t>
            </a:r>
            <a:r>
              <a:rPr sz="2222" spc="-23" dirty="0">
                <a:latin typeface="Times New Roman"/>
                <a:cs typeface="Times New Roman"/>
              </a:rPr>
              <a:t> </a:t>
            </a:r>
            <a:r>
              <a:rPr sz="2222" spc="5" dirty="0">
                <a:latin typeface="Times New Roman"/>
                <a:cs typeface="Times New Roman"/>
              </a:rPr>
              <a:t>coding</a:t>
            </a:r>
            <a:r>
              <a:rPr sz="2222" spc="-45" dirty="0">
                <a:latin typeface="Times New Roman"/>
                <a:cs typeface="Times New Roman"/>
              </a:rPr>
              <a:t> </a:t>
            </a:r>
            <a:r>
              <a:rPr sz="2222" spc="5" dirty="0">
                <a:latin typeface="Times New Roman"/>
                <a:cs typeface="Times New Roman"/>
              </a:rPr>
              <a:t>is</a:t>
            </a:r>
            <a:r>
              <a:rPr sz="2222" spc="-14" dirty="0">
                <a:latin typeface="Times New Roman"/>
                <a:cs typeface="Times New Roman"/>
              </a:rPr>
              <a:t> </a:t>
            </a:r>
            <a:r>
              <a:rPr sz="2222" spc="-5" dirty="0">
                <a:latin typeface="Times New Roman"/>
                <a:cs typeface="Times New Roman"/>
              </a:rPr>
              <a:t>an</a:t>
            </a:r>
            <a:r>
              <a:rPr sz="2222" dirty="0">
                <a:latin typeface="Times New Roman"/>
                <a:cs typeface="Times New Roman"/>
              </a:rPr>
              <a:t> </a:t>
            </a:r>
            <a:r>
              <a:rPr sz="2222" spc="5" dirty="0">
                <a:latin typeface="Times New Roman"/>
                <a:cs typeface="Times New Roman"/>
              </a:rPr>
              <a:t>example</a:t>
            </a:r>
            <a:r>
              <a:rPr sz="2222" spc="-50" dirty="0">
                <a:latin typeface="Times New Roman"/>
                <a:cs typeface="Times New Roman"/>
              </a:rPr>
              <a:t> </a:t>
            </a:r>
            <a:r>
              <a:rPr sz="2222" dirty="0">
                <a:latin typeface="Times New Roman"/>
                <a:cs typeface="Times New Roman"/>
              </a:rPr>
              <a:t>of</a:t>
            </a:r>
            <a:r>
              <a:rPr sz="2222" spc="-5" dirty="0">
                <a:latin typeface="Times New Roman"/>
                <a:cs typeface="Times New Roman"/>
              </a:rPr>
              <a:t> </a:t>
            </a:r>
            <a:r>
              <a:rPr sz="2222" spc="5" dirty="0">
                <a:latin typeface="Times New Roman"/>
                <a:cs typeface="Times New Roman"/>
              </a:rPr>
              <a:t>mapping</a:t>
            </a:r>
            <a:r>
              <a:rPr sz="2222" spc="-18" dirty="0">
                <a:latin typeface="Times New Roman"/>
                <a:cs typeface="Times New Roman"/>
              </a:rPr>
              <a:t> </a:t>
            </a:r>
            <a:r>
              <a:rPr sz="2222" dirty="0">
                <a:latin typeface="Times New Roman"/>
                <a:cs typeface="Times New Roman"/>
              </a:rPr>
              <a:t>function</a:t>
            </a:r>
          </a:p>
          <a:p>
            <a:pPr marL="193475" indent="-182534">
              <a:spcBef>
                <a:spcPts val="530"/>
              </a:spcBef>
              <a:buFont typeface="Arial MT"/>
              <a:buChar char="•"/>
              <a:tabLst>
                <a:tab pos="194051" algn="l"/>
              </a:tabLst>
            </a:pPr>
            <a:r>
              <a:rPr sz="2222" dirty="0">
                <a:solidFill>
                  <a:srgbClr val="FF0000"/>
                </a:solidFill>
                <a:latin typeface="Times New Roman"/>
                <a:cs typeface="Times New Roman"/>
              </a:rPr>
              <a:t>The</a:t>
            </a:r>
            <a:r>
              <a:rPr sz="2222" spc="-18" dirty="0">
                <a:solidFill>
                  <a:srgbClr val="FF0000"/>
                </a:solidFill>
                <a:latin typeface="Times New Roman"/>
                <a:cs typeface="Times New Roman"/>
              </a:rPr>
              <a:t> </a:t>
            </a:r>
            <a:r>
              <a:rPr sz="2222" spc="5" dirty="0">
                <a:solidFill>
                  <a:srgbClr val="FF0000"/>
                </a:solidFill>
                <a:latin typeface="Times New Roman"/>
                <a:cs typeface="Times New Roman"/>
              </a:rPr>
              <a:t>second</a:t>
            </a:r>
            <a:r>
              <a:rPr sz="2222" spc="-54" dirty="0">
                <a:solidFill>
                  <a:srgbClr val="FF0000"/>
                </a:solidFill>
                <a:latin typeface="Times New Roman"/>
                <a:cs typeface="Times New Roman"/>
              </a:rPr>
              <a:t> </a:t>
            </a:r>
            <a:r>
              <a:rPr sz="2222" spc="5" dirty="0">
                <a:solidFill>
                  <a:srgbClr val="FF0000"/>
                </a:solidFill>
                <a:latin typeface="Times New Roman"/>
                <a:cs typeface="Times New Roman"/>
              </a:rPr>
              <a:t>stage</a:t>
            </a:r>
            <a:r>
              <a:rPr sz="2222" spc="-36" dirty="0">
                <a:solidFill>
                  <a:srgbClr val="FF0000"/>
                </a:solidFill>
                <a:latin typeface="Times New Roman"/>
                <a:cs typeface="Times New Roman"/>
              </a:rPr>
              <a:t> </a:t>
            </a:r>
            <a:r>
              <a:rPr sz="2222" spc="5" dirty="0">
                <a:solidFill>
                  <a:srgbClr val="FF0000"/>
                </a:solidFill>
                <a:latin typeface="Times New Roman"/>
                <a:cs typeface="Times New Roman"/>
              </a:rPr>
              <a:t>is</a:t>
            </a:r>
            <a:r>
              <a:rPr sz="2222" spc="-27" dirty="0">
                <a:solidFill>
                  <a:srgbClr val="FF0000"/>
                </a:solidFill>
                <a:latin typeface="Times New Roman"/>
                <a:cs typeface="Times New Roman"/>
              </a:rPr>
              <a:t> </a:t>
            </a:r>
            <a:r>
              <a:rPr sz="2222" dirty="0">
                <a:solidFill>
                  <a:srgbClr val="FF0000"/>
                </a:solidFill>
                <a:latin typeface="Times New Roman"/>
                <a:cs typeface="Times New Roman"/>
              </a:rPr>
              <a:t>quantizer.</a:t>
            </a:r>
          </a:p>
          <a:p>
            <a:pPr marL="811041" marR="531480" lvl="1" indent="-342900">
              <a:lnSpc>
                <a:spcPts val="2403"/>
              </a:lnSpc>
              <a:spcBef>
                <a:spcPts val="833"/>
              </a:spcBef>
              <a:buFont typeface="Wingdings" panose="05000000000000000000" pitchFamily="2" charset="2"/>
              <a:buChar char="§"/>
              <a:tabLst>
                <a:tab pos="194051" algn="l"/>
              </a:tabLst>
            </a:pPr>
            <a:r>
              <a:rPr sz="2222" dirty="0">
                <a:latin typeface="Times New Roman"/>
                <a:cs typeface="Times New Roman"/>
              </a:rPr>
              <a:t>This</a:t>
            </a:r>
            <a:r>
              <a:rPr sz="2222" spc="-18" dirty="0">
                <a:latin typeface="Times New Roman"/>
                <a:cs typeface="Times New Roman"/>
              </a:rPr>
              <a:t> </a:t>
            </a:r>
            <a:r>
              <a:rPr sz="2222" spc="5" dirty="0">
                <a:latin typeface="Times New Roman"/>
                <a:cs typeface="Times New Roman"/>
              </a:rPr>
              <a:t>reduces</a:t>
            </a:r>
            <a:r>
              <a:rPr sz="2222" spc="-36" dirty="0">
                <a:latin typeface="Times New Roman"/>
                <a:cs typeface="Times New Roman"/>
              </a:rPr>
              <a:t> </a:t>
            </a:r>
            <a:r>
              <a:rPr sz="2222" spc="5" dirty="0">
                <a:latin typeface="Times New Roman"/>
                <a:cs typeface="Times New Roman"/>
              </a:rPr>
              <a:t>the</a:t>
            </a:r>
            <a:r>
              <a:rPr sz="2222" spc="-9" dirty="0">
                <a:latin typeface="Times New Roman"/>
                <a:cs typeface="Times New Roman"/>
              </a:rPr>
              <a:t> </a:t>
            </a:r>
            <a:r>
              <a:rPr sz="2222" dirty="0">
                <a:latin typeface="Times New Roman"/>
                <a:cs typeface="Times New Roman"/>
              </a:rPr>
              <a:t>accuracy</a:t>
            </a:r>
            <a:r>
              <a:rPr sz="2222" spc="-18" dirty="0">
                <a:latin typeface="Times New Roman"/>
                <a:cs typeface="Times New Roman"/>
              </a:rPr>
              <a:t> </a:t>
            </a:r>
            <a:r>
              <a:rPr sz="2222" dirty="0">
                <a:latin typeface="Times New Roman"/>
                <a:cs typeface="Times New Roman"/>
              </a:rPr>
              <a:t>of </a:t>
            </a:r>
            <a:r>
              <a:rPr sz="2222" spc="5" dirty="0">
                <a:latin typeface="Times New Roman"/>
                <a:cs typeface="Times New Roman"/>
              </a:rPr>
              <a:t>the</a:t>
            </a:r>
            <a:r>
              <a:rPr sz="2222" spc="-32" dirty="0">
                <a:latin typeface="Times New Roman"/>
                <a:cs typeface="Times New Roman"/>
              </a:rPr>
              <a:t> </a:t>
            </a:r>
            <a:r>
              <a:rPr sz="2222" spc="5" dirty="0">
                <a:latin typeface="Times New Roman"/>
                <a:cs typeface="Times New Roman"/>
              </a:rPr>
              <a:t>mapper’s</a:t>
            </a:r>
            <a:r>
              <a:rPr sz="2222" spc="-36" dirty="0">
                <a:latin typeface="Times New Roman"/>
                <a:cs typeface="Times New Roman"/>
              </a:rPr>
              <a:t> </a:t>
            </a:r>
            <a:r>
              <a:rPr sz="2222" spc="5" dirty="0">
                <a:latin typeface="Times New Roman"/>
                <a:cs typeface="Times New Roman"/>
              </a:rPr>
              <a:t>output</a:t>
            </a:r>
            <a:r>
              <a:rPr sz="2222" spc="-36" dirty="0">
                <a:latin typeface="Times New Roman"/>
                <a:cs typeface="Times New Roman"/>
              </a:rPr>
              <a:t> </a:t>
            </a:r>
            <a:r>
              <a:rPr sz="2222" spc="5" dirty="0">
                <a:latin typeface="Times New Roman"/>
                <a:cs typeface="Times New Roman"/>
              </a:rPr>
              <a:t>in</a:t>
            </a:r>
            <a:r>
              <a:rPr sz="2222" dirty="0">
                <a:latin typeface="Times New Roman"/>
                <a:cs typeface="Times New Roman"/>
              </a:rPr>
              <a:t> accordance</a:t>
            </a:r>
            <a:r>
              <a:rPr sz="2222" spc="-50" dirty="0">
                <a:latin typeface="Times New Roman"/>
                <a:cs typeface="Times New Roman"/>
              </a:rPr>
              <a:t> </a:t>
            </a:r>
            <a:r>
              <a:rPr sz="2222" dirty="0">
                <a:latin typeface="Times New Roman"/>
                <a:cs typeface="Times New Roman"/>
              </a:rPr>
              <a:t>with</a:t>
            </a:r>
            <a:r>
              <a:rPr sz="2222" spc="-18" dirty="0">
                <a:latin typeface="Times New Roman"/>
                <a:cs typeface="Times New Roman"/>
              </a:rPr>
              <a:t> </a:t>
            </a:r>
            <a:r>
              <a:rPr sz="2222" spc="5" dirty="0">
                <a:latin typeface="Times New Roman"/>
                <a:cs typeface="Times New Roman"/>
              </a:rPr>
              <a:t>the</a:t>
            </a:r>
            <a:r>
              <a:rPr sz="2222" spc="-9" dirty="0">
                <a:latin typeface="Times New Roman"/>
                <a:cs typeface="Times New Roman"/>
              </a:rPr>
              <a:t> </a:t>
            </a:r>
            <a:r>
              <a:rPr sz="2222" spc="5" dirty="0">
                <a:latin typeface="Times New Roman"/>
                <a:cs typeface="Times New Roman"/>
              </a:rPr>
              <a:t>pre- </a:t>
            </a:r>
            <a:r>
              <a:rPr sz="2222" spc="-540" dirty="0">
                <a:latin typeface="Times New Roman"/>
                <a:cs typeface="Times New Roman"/>
              </a:rPr>
              <a:t> </a:t>
            </a:r>
            <a:r>
              <a:rPr sz="2222" dirty="0">
                <a:latin typeface="Times New Roman"/>
                <a:cs typeface="Times New Roman"/>
              </a:rPr>
              <a:t>established</a:t>
            </a:r>
            <a:r>
              <a:rPr sz="2222" spc="-50" dirty="0">
                <a:latin typeface="Times New Roman"/>
                <a:cs typeface="Times New Roman"/>
              </a:rPr>
              <a:t> </a:t>
            </a:r>
            <a:r>
              <a:rPr sz="2222" spc="5" dirty="0">
                <a:latin typeface="Times New Roman"/>
                <a:cs typeface="Times New Roman"/>
              </a:rPr>
              <a:t>fidelity</a:t>
            </a:r>
            <a:r>
              <a:rPr sz="2222" spc="-45" dirty="0">
                <a:latin typeface="Times New Roman"/>
                <a:cs typeface="Times New Roman"/>
              </a:rPr>
              <a:t> </a:t>
            </a:r>
            <a:r>
              <a:rPr sz="2222" dirty="0">
                <a:latin typeface="Times New Roman"/>
                <a:cs typeface="Times New Roman"/>
              </a:rPr>
              <a:t>criterion</a:t>
            </a:r>
          </a:p>
          <a:p>
            <a:pPr marL="811041" lvl="1" indent="-342900">
              <a:spcBef>
                <a:spcPts val="499"/>
              </a:spcBef>
              <a:buFont typeface="Wingdings" panose="05000000000000000000" pitchFamily="2" charset="2"/>
              <a:buChar char="§"/>
              <a:tabLst>
                <a:tab pos="194051" algn="l"/>
              </a:tabLst>
            </a:pPr>
            <a:r>
              <a:rPr sz="2222" spc="5" dirty="0">
                <a:latin typeface="Times New Roman"/>
                <a:cs typeface="Times New Roman"/>
              </a:rPr>
              <a:t>Goal</a:t>
            </a:r>
            <a:r>
              <a:rPr sz="2222" spc="-18" dirty="0">
                <a:latin typeface="Times New Roman"/>
                <a:cs typeface="Times New Roman"/>
              </a:rPr>
              <a:t> </a:t>
            </a:r>
            <a:r>
              <a:rPr sz="2222" spc="-9" dirty="0">
                <a:latin typeface="Times New Roman"/>
                <a:cs typeface="Times New Roman"/>
              </a:rPr>
              <a:t>is</a:t>
            </a:r>
            <a:r>
              <a:rPr sz="2222" spc="5" dirty="0">
                <a:latin typeface="Times New Roman"/>
                <a:cs typeface="Times New Roman"/>
              </a:rPr>
              <a:t> to</a:t>
            </a:r>
            <a:r>
              <a:rPr sz="2222" dirty="0">
                <a:latin typeface="Times New Roman"/>
                <a:cs typeface="Times New Roman"/>
              </a:rPr>
              <a:t> </a:t>
            </a:r>
            <a:r>
              <a:rPr sz="2222" spc="5" dirty="0">
                <a:latin typeface="Times New Roman"/>
                <a:cs typeface="Times New Roman"/>
              </a:rPr>
              <a:t>keep</a:t>
            </a:r>
            <a:r>
              <a:rPr sz="2222" spc="-41" dirty="0">
                <a:latin typeface="Times New Roman"/>
                <a:cs typeface="Times New Roman"/>
              </a:rPr>
              <a:t> </a:t>
            </a:r>
            <a:r>
              <a:rPr sz="2222" dirty="0">
                <a:latin typeface="Times New Roman"/>
                <a:cs typeface="Times New Roman"/>
              </a:rPr>
              <a:t>irrelevant</a:t>
            </a:r>
            <a:r>
              <a:rPr sz="2222" spc="-41" dirty="0">
                <a:latin typeface="Times New Roman"/>
                <a:cs typeface="Times New Roman"/>
              </a:rPr>
              <a:t> </a:t>
            </a:r>
            <a:r>
              <a:rPr sz="2222" spc="5" dirty="0">
                <a:latin typeface="Times New Roman"/>
                <a:cs typeface="Times New Roman"/>
              </a:rPr>
              <a:t>information</a:t>
            </a:r>
            <a:r>
              <a:rPr sz="2222" spc="-41" dirty="0">
                <a:latin typeface="Times New Roman"/>
                <a:cs typeface="Times New Roman"/>
              </a:rPr>
              <a:t> </a:t>
            </a:r>
            <a:r>
              <a:rPr sz="2222" dirty="0">
                <a:latin typeface="Times New Roman"/>
                <a:cs typeface="Times New Roman"/>
              </a:rPr>
              <a:t>out</a:t>
            </a:r>
            <a:r>
              <a:rPr sz="2222" spc="5" dirty="0">
                <a:latin typeface="Times New Roman"/>
                <a:cs typeface="Times New Roman"/>
              </a:rPr>
              <a:t> </a:t>
            </a:r>
            <a:r>
              <a:rPr sz="2222" dirty="0">
                <a:latin typeface="Times New Roman"/>
                <a:cs typeface="Times New Roman"/>
              </a:rPr>
              <a:t>of</a:t>
            </a:r>
            <a:r>
              <a:rPr sz="2222" spc="-23" dirty="0">
                <a:latin typeface="Times New Roman"/>
                <a:cs typeface="Times New Roman"/>
              </a:rPr>
              <a:t> </a:t>
            </a:r>
            <a:r>
              <a:rPr sz="2222" spc="5" dirty="0">
                <a:latin typeface="Times New Roman"/>
                <a:cs typeface="Times New Roman"/>
              </a:rPr>
              <a:t>the</a:t>
            </a:r>
            <a:r>
              <a:rPr sz="2222" spc="-9" dirty="0">
                <a:latin typeface="Times New Roman"/>
                <a:cs typeface="Times New Roman"/>
              </a:rPr>
              <a:t> </a:t>
            </a:r>
            <a:r>
              <a:rPr sz="2222" dirty="0">
                <a:latin typeface="Times New Roman"/>
                <a:cs typeface="Times New Roman"/>
              </a:rPr>
              <a:t>compression</a:t>
            </a:r>
          </a:p>
          <a:p>
            <a:pPr marL="811041" marR="780809" lvl="1" indent="-342900">
              <a:lnSpc>
                <a:spcPts val="2394"/>
              </a:lnSpc>
              <a:spcBef>
                <a:spcPts val="839"/>
              </a:spcBef>
              <a:buFont typeface="Wingdings" panose="05000000000000000000" pitchFamily="2" charset="2"/>
              <a:buChar char="§"/>
              <a:tabLst>
                <a:tab pos="194051" algn="l"/>
              </a:tabLst>
            </a:pPr>
            <a:r>
              <a:rPr sz="2222" dirty="0">
                <a:latin typeface="Times New Roman"/>
                <a:cs typeface="Times New Roman"/>
              </a:rPr>
              <a:t>Note</a:t>
            </a:r>
            <a:r>
              <a:rPr sz="2222" spc="-5" dirty="0">
                <a:latin typeface="Times New Roman"/>
                <a:cs typeface="Times New Roman"/>
              </a:rPr>
              <a:t> </a:t>
            </a:r>
            <a:r>
              <a:rPr sz="2222" dirty="0">
                <a:latin typeface="Times New Roman"/>
                <a:cs typeface="Times New Roman"/>
              </a:rPr>
              <a:t>that</a:t>
            </a:r>
            <a:r>
              <a:rPr sz="2222" spc="-9" dirty="0">
                <a:latin typeface="Times New Roman"/>
                <a:cs typeface="Times New Roman"/>
              </a:rPr>
              <a:t> </a:t>
            </a:r>
            <a:r>
              <a:rPr sz="2222" spc="5" dirty="0">
                <a:latin typeface="Times New Roman"/>
                <a:cs typeface="Times New Roman"/>
              </a:rPr>
              <a:t>this</a:t>
            </a:r>
            <a:r>
              <a:rPr sz="2222" spc="-14" dirty="0">
                <a:latin typeface="Times New Roman"/>
                <a:cs typeface="Times New Roman"/>
              </a:rPr>
              <a:t> </a:t>
            </a:r>
            <a:r>
              <a:rPr sz="2222" spc="5" dirty="0">
                <a:latin typeface="Times New Roman"/>
                <a:cs typeface="Times New Roman"/>
              </a:rPr>
              <a:t>is</a:t>
            </a:r>
            <a:r>
              <a:rPr sz="2222" spc="-9" dirty="0">
                <a:latin typeface="Times New Roman"/>
                <a:cs typeface="Times New Roman"/>
              </a:rPr>
              <a:t> </a:t>
            </a:r>
            <a:r>
              <a:rPr sz="2222" dirty="0">
                <a:latin typeface="Times New Roman"/>
                <a:cs typeface="Times New Roman"/>
              </a:rPr>
              <a:t>irreversible</a:t>
            </a:r>
            <a:r>
              <a:rPr sz="2222" spc="-27" dirty="0">
                <a:latin typeface="Times New Roman"/>
                <a:cs typeface="Times New Roman"/>
              </a:rPr>
              <a:t> </a:t>
            </a:r>
            <a:r>
              <a:rPr sz="2222" dirty="0">
                <a:latin typeface="Times New Roman"/>
                <a:cs typeface="Times New Roman"/>
              </a:rPr>
              <a:t>operation</a:t>
            </a:r>
            <a:r>
              <a:rPr sz="2222" spc="-36" dirty="0">
                <a:latin typeface="Times New Roman"/>
                <a:cs typeface="Times New Roman"/>
              </a:rPr>
              <a:t> </a:t>
            </a:r>
            <a:r>
              <a:rPr sz="2222" spc="5" dirty="0">
                <a:latin typeface="Times New Roman"/>
                <a:cs typeface="Times New Roman"/>
              </a:rPr>
              <a:t>and</a:t>
            </a:r>
            <a:r>
              <a:rPr sz="2222" spc="-18" dirty="0">
                <a:latin typeface="Times New Roman"/>
                <a:cs typeface="Times New Roman"/>
              </a:rPr>
              <a:t> </a:t>
            </a:r>
            <a:r>
              <a:rPr sz="2222" spc="5" dirty="0">
                <a:latin typeface="Times New Roman"/>
                <a:cs typeface="Times New Roman"/>
              </a:rPr>
              <a:t>hence</a:t>
            </a:r>
            <a:r>
              <a:rPr sz="2222" spc="-23" dirty="0">
                <a:latin typeface="Times New Roman"/>
                <a:cs typeface="Times New Roman"/>
              </a:rPr>
              <a:t> </a:t>
            </a:r>
            <a:r>
              <a:rPr sz="2222" spc="5" dirty="0">
                <a:latin typeface="Times New Roman"/>
                <a:cs typeface="Times New Roman"/>
              </a:rPr>
              <a:t>to</a:t>
            </a:r>
            <a:r>
              <a:rPr sz="2222" spc="-18" dirty="0">
                <a:latin typeface="Times New Roman"/>
                <a:cs typeface="Times New Roman"/>
              </a:rPr>
              <a:t> </a:t>
            </a:r>
            <a:r>
              <a:rPr sz="2222" spc="9" dirty="0">
                <a:latin typeface="Times New Roman"/>
                <a:cs typeface="Times New Roman"/>
              </a:rPr>
              <a:t>be</a:t>
            </a:r>
            <a:r>
              <a:rPr sz="2222" dirty="0">
                <a:latin typeface="Times New Roman"/>
                <a:cs typeface="Times New Roman"/>
              </a:rPr>
              <a:t> skipped</a:t>
            </a:r>
            <a:r>
              <a:rPr sz="2222" spc="-14" dirty="0">
                <a:latin typeface="Times New Roman"/>
                <a:cs typeface="Times New Roman"/>
              </a:rPr>
              <a:t> </a:t>
            </a:r>
            <a:r>
              <a:rPr sz="2222" spc="-9" dirty="0">
                <a:latin typeface="Times New Roman"/>
                <a:cs typeface="Times New Roman"/>
              </a:rPr>
              <a:t>if</a:t>
            </a:r>
            <a:r>
              <a:rPr sz="2222" dirty="0">
                <a:latin typeface="Times New Roman"/>
                <a:cs typeface="Times New Roman"/>
              </a:rPr>
              <a:t> error-free </a:t>
            </a:r>
            <a:r>
              <a:rPr sz="2222" spc="-540" dirty="0">
                <a:latin typeface="Times New Roman"/>
                <a:cs typeface="Times New Roman"/>
              </a:rPr>
              <a:t> </a:t>
            </a:r>
            <a:r>
              <a:rPr sz="2222" dirty="0">
                <a:latin typeface="Times New Roman"/>
                <a:cs typeface="Times New Roman"/>
              </a:rPr>
              <a:t>compression</a:t>
            </a:r>
            <a:r>
              <a:rPr sz="2222" spc="-50" dirty="0">
                <a:latin typeface="Times New Roman"/>
                <a:cs typeface="Times New Roman"/>
              </a:rPr>
              <a:t> </a:t>
            </a:r>
            <a:r>
              <a:rPr sz="2222" spc="5" dirty="0">
                <a:latin typeface="Times New Roman"/>
                <a:cs typeface="Times New Roman"/>
              </a:rPr>
              <a:t>is</a:t>
            </a:r>
            <a:r>
              <a:rPr sz="2222" spc="-18" dirty="0">
                <a:latin typeface="Times New Roman"/>
                <a:cs typeface="Times New Roman"/>
              </a:rPr>
              <a:t> </a:t>
            </a:r>
            <a:r>
              <a:rPr sz="2222" spc="5" dirty="0">
                <a:latin typeface="Times New Roman"/>
                <a:cs typeface="Times New Roman"/>
              </a:rPr>
              <a:t>needed</a:t>
            </a:r>
            <a:endParaRPr sz="2222" dirty="0">
              <a:latin typeface="Times New Roman"/>
              <a:cs typeface="Times New Roman"/>
            </a:endParaRPr>
          </a:p>
        </p:txBody>
      </p:sp>
    </p:spTree>
    <p:extLst>
      <p:ext uri="{BB962C8B-B14F-4D97-AF65-F5344CB8AC3E}">
        <p14:creationId xmlns:p14="http://schemas.microsoft.com/office/powerpoint/2010/main" val="1967235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799" y="338554"/>
            <a:ext cx="557394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146052" y="1488134"/>
            <a:ext cx="9549376" cy="3349227"/>
          </a:xfrm>
          <a:prstGeom prst="rect">
            <a:avLst/>
          </a:prstGeom>
        </p:spPr>
        <p:txBody>
          <a:bodyPr vert="horz" wrap="square" lIns="0" tIns="73129" rIns="0" bIns="0" rtlCol="0">
            <a:spAutoFit/>
          </a:bodyPr>
          <a:lstStyle/>
          <a:p>
            <a:pPr marL="193475" indent="-182534">
              <a:spcBef>
                <a:spcPts val="576"/>
              </a:spcBef>
              <a:buFont typeface="Arial MT"/>
              <a:buChar char="•"/>
              <a:tabLst>
                <a:tab pos="194051" algn="l"/>
              </a:tabLst>
            </a:pPr>
            <a:r>
              <a:rPr sz="2539" dirty="0">
                <a:solidFill>
                  <a:srgbClr val="FF0000"/>
                </a:solidFill>
                <a:latin typeface="Times New Roman"/>
                <a:cs typeface="Times New Roman"/>
              </a:rPr>
              <a:t>Third</a:t>
            </a:r>
            <a:r>
              <a:rPr sz="2539" spc="-9" dirty="0">
                <a:solidFill>
                  <a:srgbClr val="FF0000"/>
                </a:solidFill>
                <a:latin typeface="Times New Roman"/>
                <a:cs typeface="Times New Roman"/>
              </a:rPr>
              <a:t> </a:t>
            </a:r>
            <a:r>
              <a:rPr sz="2539" dirty="0">
                <a:solidFill>
                  <a:srgbClr val="FF0000"/>
                </a:solidFill>
                <a:latin typeface="Times New Roman"/>
                <a:cs typeface="Times New Roman"/>
              </a:rPr>
              <a:t>stage</a:t>
            </a:r>
            <a:r>
              <a:rPr sz="2539" spc="-14" dirty="0">
                <a:solidFill>
                  <a:srgbClr val="FF0000"/>
                </a:solidFill>
                <a:latin typeface="Times New Roman"/>
                <a:cs typeface="Times New Roman"/>
              </a:rPr>
              <a:t> </a:t>
            </a:r>
            <a:r>
              <a:rPr sz="2539" spc="5" dirty="0">
                <a:solidFill>
                  <a:srgbClr val="FF0000"/>
                </a:solidFill>
                <a:latin typeface="Times New Roman"/>
                <a:cs typeface="Times New Roman"/>
              </a:rPr>
              <a:t>is</a:t>
            </a:r>
            <a:r>
              <a:rPr sz="2539" spc="-9" dirty="0">
                <a:solidFill>
                  <a:srgbClr val="FF0000"/>
                </a:solidFill>
                <a:latin typeface="Times New Roman"/>
                <a:cs typeface="Times New Roman"/>
              </a:rPr>
              <a:t> </a:t>
            </a:r>
            <a:r>
              <a:rPr sz="2539" spc="-5" dirty="0">
                <a:solidFill>
                  <a:srgbClr val="FF0000"/>
                </a:solidFill>
                <a:latin typeface="Times New Roman"/>
                <a:cs typeface="Times New Roman"/>
              </a:rPr>
              <a:t>symbol</a:t>
            </a:r>
            <a:r>
              <a:rPr sz="2539" dirty="0">
                <a:solidFill>
                  <a:srgbClr val="FF0000"/>
                </a:solidFill>
                <a:latin typeface="Times New Roman"/>
                <a:cs typeface="Times New Roman"/>
              </a:rPr>
              <a:t> </a:t>
            </a:r>
            <a:r>
              <a:rPr sz="2539" spc="-23" dirty="0">
                <a:solidFill>
                  <a:srgbClr val="FF0000"/>
                </a:solidFill>
                <a:latin typeface="Times New Roman"/>
                <a:cs typeface="Times New Roman"/>
              </a:rPr>
              <a:t>coder.</a:t>
            </a:r>
            <a:endParaRPr sz="2539" dirty="0">
              <a:solidFill>
                <a:srgbClr val="FF0000"/>
              </a:solidFill>
              <a:latin typeface="Times New Roman"/>
              <a:cs typeface="Times New Roman"/>
            </a:endParaRPr>
          </a:p>
          <a:p>
            <a:pPr marL="925341" marR="317852" lvl="1" indent="-457200">
              <a:lnSpc>
                <a:spcPts val="2757"/>
              </a:lnSpc>
              <a:spcBef>
                <a:spcPts val="825"/>
              </a:spcBef>
              <a:buFont typeface="Wingdings" panose="05000000000000000000" pitchFamily="2" charset="2"/>
              <a:buChar char="§"/>
              <a:tabLst>
                <a:tab pos="194051" algn="l"/>
              </a:tabLst>
            </a:pPr>
            <a:r>
              <a:rPr sz="2539" dirty="0">
                <a:latin typeface="Times New Roman"/>
                <a:cs typeface="Times New Roman"/>
              </a:rPr>
              <a:t>This</a:t>
            </a:r>
            <a:r>
              <a:rPr sz="2539" spc="5" dirty="0">
                <a:latin typeface="Times New Roman"/>
                <a:cs typeface="Times New Roman"/>
              </a:rPr>
              <a:t> </a:t>
            </a:r>
            <a:r>
              <a:rPr sz="2539" spc="-5" dirty="0">
                <a:latin typeface="Times New Roman"/>
                <a:cs typeface="Times New Roman"/>
              </a:rPr>
              <a:t>generates</a:t>
            </a:r>
            <a:r>
              <a:rPr sz="2539" spc="9" dirty="0">
                <a:latin typeface="Times New Roman"/>
                <a:cs typeface="Times New Roman"/>
              </a:rPr>
              <a:t> </a:t>
            </a:r>
            <a:r>
              <a:rPr sz="2539" spc="5" dirty="0">
                <a:latin typeface="Times New Roman"/>
                <a:cs typeface="Times New Roman"/>
              </a:rPr>
              <a:t>fixed</a:t>
            </a:r>
            <a:r>
              <a:rPr sz="2539" spc="-18" dirty="0">
                <a:latin typeface="Times New Roman"/>
                <a:cs typeface="Times New Roman"/>
              </a:rPr>
              <a:t> </a:t>
            </a:r>
            <a:r>
              <a:rPr sz="2539" dirty="0">
                <a:latin typeface="Times New Roman"/>
                <a:cs typeface="Times New Roman"/>
              </a:rPr>
              <a:t>or</a:t>
            </a:r>
            <a:r>
              <a:rPr sz="2539" spc="27" dirty="0">
                <a:latin typeface="Times New Roman"/>
                <a:cs typeface="Times New Roman"/>
              </a:rPr>
              <a:t> </a:t>
            </a:r>
            <a:r>
              <a:rPr sz="2539" spc="-5" dirty="0">
                <a:latin typeface="Times New Roman"/>
                <a:cs typeface="Times New Roman"/>
              </a:rPr>
              <a:t>variable</a:t>
            </a:r>
            <a:r>
              <a:rPr sz="2539" spc="23" dirty="0">
                <a:latin typeface="Times New Roman"/>
                <a:cs typeface="Times New Roman"/>
              </a:rPr>
              <a:t> </a:t>
            </a:r>
            <a:r>
              <a:rPr sz="2539" dirty="0">
                <a:latin typeface="Times New Roman"/>
                <a:cs typeface="Times New Roman"/>
              </a:rPr>
              <a:t>length</a:t>
            </a:r>
            <a:r>
              <a:rPr sz="2539" spc="-18" dirty="0">
                <a:latin typeface="Times New Roman"/>
                <a:cs typeface="Times New Roman"/>
              </a:rPr>
              <a:t> </a:t>
            </a:r>
            <a:r>
              <a:rPr sz="2539" spc="5" dirty="0">
                <a:latin typeface="Times New Roman"/>
                <a:cs typeface="Times New Roman"/>
              </a:rPr>
              <a:t>code</a:t>
            </a:r>
            <a:r>
              <a:rPr sz="2539" spc="-5" dirty="0">
                <a:latin typeface="Times New Roman"/>
                <a:cs typeface="Times New Roman"/>
              </a:rPr>
              <a:t> </a:t>
            </a:r>
            <a:r>
              <a:rPr sz="2539" spc="5" dirty="0">
                <a:latin typeface="Times New Roman"/>
                <a:cs typeface="Times New Roman"/>
              </a:rPr>
              <a:t>to</a:t>
            </a:r>
            <a:r>
              <a:rPr sz="2539" spc="9" dirty="0">
                <a:latin typeface="Times New Roman"/>
                <a:cs typeface="Times New Roman"/>
              </a:rPr>
              <a:t> </a:t>
            </a:r>
            <a:r>
              <a:rPr sz="2539" dirty="0">
                <a:latin typeface="Times New Roman"/>
                <a:cs typeface="Times New Roman"/>
              </a:rPr>
              <a:t>represent</a:t>
            </a:r>
            <a:r>
              <a:rPr sz="2539" spc="-9" dirty="0">
                <a:latin typeface="Times New Roman"/>
                <a:cs typeface="Times New Roman"/>
              </a:rPr>
              <a:t> </a:t>
            </a:r>
            <a:r>
              <a:rPr sz="2539" dirty="0">
                <a:latin typeface="Times New Roman"/>
                <a:cs typeface="Times New Roman"/>
              </a:rPr>
              <a:t>the</a:t>
            </a:r>
            <a:r>
              <a:rPr sz="2539" spc="23" dirty="0">
                <a:latin typeface="Times New Roman"/>
                <a:cs typeface="Times New Roman"/>
              </a:rPr>
              <a:t> </a:t>
            </a:r>
            <a:r>
              <a:rPr sz="2539" spc="-5" dirty="0">
                <a:latin typeface="Times New Roman"/>
                <a:cs typeface="Times New Roman"/>
              </a:rPr>
              <a:t>quantizer </a:t>
            </a:r>
            <a:r>
              <a:rPr sz="2539" spc="-621" dirty="0">
                <a:latin typeface="Times New Roman"/>
                <a:cs typeface="Times New Roman"/>
              </a:rPr>
              <a:t> </a:t>
            </a:r>
            <a:r>
              <a:rPr sz="2539" dirty="0">
                <a:latin typeface="Times New Roman"/>
                <a:cs typeface="Times New Roman"/>
              </a:rPr>
              <a:t>output</a:t>
            </a:r>
            <a:r>
              <a:rPr sz="2539" spc="-18" dirty="0">
                <a:latin typeface="Times New Roman"/>
                <a:cs typeface="Times New Roman"/>
              </a:rPr>
              <a:t> </a:t>
            </a:r>
            <a:r>
              <a:rPr sz="2539" spc="5" dirty="0">
                <a:latin typeface="Times New Roman"/>
                <a:cs typeface="Times New Roman"/>
              </a:rPr>
              <a:t>and</a:t>
            </a:r>
            <a:r>
              <a:rPr sz="2539" dirty="0">
                <a:latin typeface="Times New Roman"/>
                <a:cs typeface="Times New Roman"/>
              </a:rPr>
              <a:t> </a:t>
            </a:r>
            <a:r>
              <a:rPr sz="2539" spc="-9" dirty="0">
                <a:latin typeface="Times New Roman"/>
                <a:cs typeface="Times New Roman"/>
              </a:rPr>
              <a:t>maps</a:t>
            </a:r>
            <a:r>
              <a:rPr sz="2539" dirty="0">
                <a:latin typeface="Times New Roman"/>
                <a:cs typeface="Times New Roman"/>
              </a:rPr>
              <a:t> the</a:t>
            </a:r>
            <a:r>
              <a:rPr sz="2539" spc="18" dirty="0">
                <a:latin typeface="Times New Roman"/>
                <a:cs typeface="Times New Roman"/>
              </a:rPr>
              <a:t> </a:t>
            </a:r>
            <a:r>
              <a:rPr sz="2539" dirty="0">
                <a:latin typeface="Times New Roman"/>
                <a:cs typeface="Times New Roman"/>
              </a:rPr>
              <a:t>output</a:t>
            </a:r>
            <a:r>
              <a:rPr sz="2539" spc="-18" dirty="0">
                <a:latin typeface="Times New Roman"/>
                <a:cs typeface="Times New Roman"/>
              </a:rPr>
              <a:t> </a:t>
            </a:r>
            <a:r>
              <a:rPr sz="2539" spc="5" dirty="0">
                <a:latin typeface="Times New Roman"/>
                <a:cs typeface="Times New Roman"/>
              </a:rPr>
              <a:t>in</a:t>
            </a:r>
            <a:r>
              <a:rPr sz="2539" dirty="0">
                <a:latin typeface="Times New Roman"/>
                <a:cs typeface="Times New Roman"/>
              </a:rPr>
              <a:t> accordance</a:t>
            </a:r>
            <a:r>
              <a:rPr sz="2539" spc="14" dirty="0">
                <a:latin typeface="Times New Roman"/>
                <a:cs typeface="Times New Roman"/>
              </a:rPr>
              <a:t> </a:t>
            </a:r>
            <a:r>
              <a:rPr sz="2539" spc="-5" dirty="0">
                <a:latin typeface="Times New Roman"/>
                <a:cs typeface="Times New Roman"/>
              </a:rPr>
              <a:t>with</a:t>
            </a:r>
            <a:r>
              <a:rPr sz="2539" spc="5" dirty="0">
                <a:latin typeface="Times New Roman"/>
                <a:cs typeface="Times New Roman"/>
              </a:rPr>
              <a:t> </a:t>
            </a:r>
            <a:r>
              <a:rPr sz="2539" dirty="0">
                <a:latin typeface="Times New Roman"/>
                <a:cs typeface="Times New Roman"/>
              </a:rPr>
              <a:t>the</a:t>
            </a:r>
            <a:r>
              <a:rPr sz="2539" spc="-9" dirty="0">
                <a:latin typeface="Times New Roman"/>
                <a:cs typeface="Times New Roman"/>
              </a:rPr>
              <a:t> </a:t>
            </a:r>
            <a:r>
              <a:rPr sz="2539" dirty="0">
                <a:latin typeface="Times New Roman"/>
                <a:cs typeface="Times New Roman"/>
              </a:rPr>
              <a:t>code.</a:t>
            </a:r>
          </a:p>
          <a:p>
            <a:pPr marL="925341" lvl="1" indent="-457200">
              <a:spcBef>
                <a:spcPts val="439"/>
              </a:spcBef>
              <a:buFont typeface="Wingdings" panose="05000000000000000000" pitchFamily="2" charset="2"/>
              <a:buChar char="§"/>
              <a:tabLst>
                <a:tab pos="194051" algn="l"/>
              </a:tabLst>
            </a:pPr>
            <a:r>
              <a:rPr sz="2539" spc="-5" dirty="0">
                <a:latin typeface="Times New Roman"/>
                <a:cs typeface="Times New Roman"/>
              </a:rPr>
              <a:t>In most</a:t>
            </a:r>
            <a:r>
              <a:rPr sz="2539" spc="5" dirty="0">
                <a:latin typeface="Times New Roman"/>
                <a:cs typeface="Times New Roman"/>
              </a:rPr>
              <a:t> </a:t>
            </a:r>
            <a:r>
              <a:rPr sz="2539" dirty="0">
                <a:latin typeface="Times New Roman"/>
                <a:cs typeface="Times New Roman"/>
              </a:rPr>
              <a:t>of</a:t>
            </a:r>
            <a:r>
              <a:rPr sz="2539" spc="-9" dirty="0">
                <a:latin typeface="Times New Roman"/>
                <a:cs typeface="Times New Roman"/>
              </a:rPr>
              <a:t> </a:t>
            </a:r>
            <a:r>
              <a:rPr sz="2539" dirty="0">
                <a:latin typeface="Times New Roman"/>
                <a:cs typeface="Times New Roman"/>
              </a:rPr>
              <a:t>the</a:t>
            </a:r>
            <a:r>
              <a:rPr sz="2539" spc="-9" dirty="0">
                <a:latin typeface="Times New Roman"/>
                <a:cs typeface="Times New Roman"/>
              </a:rPr>
              <a:t> </a:t>
            </a:r>
            <a:r>
              <a:rPr sz="2539" spc="5" dirty="0">
                <a:latin typeface="Times New Roman"/>
                <a:cs typeface="Times New Roman"/>
              </a:rPr>
              <a:t>cases,</a:t>
            </a:r>
            <a:r>
              <a:rPr sz="2539" spc="-5" dirty="0">
                <a:latin typeface="Times New Roman"/>
                <a:cs typeface="Times New Roman"/>
              </a:rPr>
              <a:t> </a:t>
            </a:r>
            <a:r>
              <a:rPr sz="2539" dirty="0">
                <a:latin typeface="Times New Roman"/>
                <a:cs typeface="Times New Roman"/>
              </a:rPr>
              <a:t>variable</a:t>
            </a:r>
            <a:r>
              <a:rPr sz="2539" spc="-9" dirty="0">
                <a:latin typeface="Times New Roman"/>
                <a:cs typeface="Times New Roman"/>
              </a:rPr>
              <a:t> </a:t>
            </a:r>
            <a:r>
              <a:rPr sz="2539" dirty="0">
                <a:latin typeface="Times New Roman"/>
                <a:cs typeface="Times New Roman"/>
              </a:rPr>
              <a:t>length code</a:t>
            </a:r>
            <a:r>
              <a:rPr sz="2539" spc="-9" dirty="0">
                <a:latin typeface="Times New Roman"/>
                <a:cs typeface="Times New Roman"/>
              </a:rPr>
              <a:t> </a:t>
            </a:r>
            <a:r>
              <a:rPr sz="2539" spc="5" dirty="0">
                <a:latin typeface="Times New Roman"/>
                <a:cs typeface="Times New Roman"/>
              </a:rPr>
              <a:t>is</a:t>
            </a:r>
            <a:r>
              <a:rPr sz="2539" dirty="0">
                <a:latin typeface="Times New Roman"/>
                <a:cs typeface="Times New Roman"/>
              </a:rPr>
              <a:t> </a:t>
            </a:r>
            <a:r>
              <a:rPr sz="2539" spc="5" dirty="0">
                <a:latin typeface="Times New Roman"/>
                <a:cs typeface="Times New Roman"/>
              </a:rPr>
              <a:t>used</a:t>
            </a:r>
            <a:endParaRPr sz="2539" dirty="0">
              <a:latin typeface="Times New Roman"/>
              <a:cs typeface="Times New Roman"/>
            </a:endParaRPr>
          </a:p>
          <a:p>
            <a:pPr marL="925341" marR="4607" lvl="1" indent="-457200">
              <a:lnSpc>
                <a:spcPts val="2739"/>
              </a:lnSpc>
              <a:spcBef>
                <a:spcPts val="852"/>
              </a:spcBef>
              <a:buFont typeface="Wingdings" panose="05000000000000000000" pitchFamily="2" charset="2"/>
              <a:buChar char="§"/>
              <a:tabLst>
                <a:tab pos="194051" algn="l"/>
              </a:tabLst>
            </a:pPr>
            <a:r>
              <a:rPr sz="2539" dirty="0">
                <a:latin typeface="Times New Roman"/>
                <a:cs typeface="Times New Roman"/>
              </a:rPr>
              <a:t>Shortest</a:t>
            </a:r>
            <a:r>
              <a:rPr sz="2539" spc="9" dirty="0">
                <a:latin typeface="Times New Roman"/>
                <a:cs typeface="Times New Roman"/>
              </a:rPr>
              <a:t> </a:t>
            </a:r>
            <a:r>
              <a:rPr sz="2539" dirty="0">
                <a:latin typeface="Times New Roman"/>
                <a:cs typeface="Times New Roman"/>
              </a:rPr>
              <a:t>code words</a:t>
            </a:r>
            <a:r>
              <a:rPr sz="2539" spc="-18" dirty="0">
                <a:latin typeface="Times New Roman"/>
                <a:cs typeface="Times New Roman"/>
              </a:rPr>
              <a:t> </a:t>
            </a:r>
            <a:r>
              <a:rPr sz="2539" dirty="0">
                <a:latin typeface="Times New Roman"/>
                <a:cs typeface="Times New Roman"/>
              </a:rPr>
              <a:t>are assigned</a:t>
            </a:r>
            <a:r>
              <a:rPr sz="2539" spc="5" dirty="0">
                <a:latin typeface="Times New Roman"/>
                <a:cs typeface="Times New Roman"/>
              </a:rPr>
              <a:t> to</a:t>
            </a:r>
            <a:r>
              <a:rPr sz="2539" spc="9" dirty="0">
                <a:latin typeface="Times New Roman"/>
                <a:cs typeface="Times New Roman"/>
              </a:rPr>
              <a:t> </a:t>
            </a:r>
            <a:r>
              <a:rPr sz="2539" spc="-5" dirty="0">
                <a:latin typeface="Times New Roman"/>
                <a:cs typeface="Times New Roman"/>
              </a:rPr>
              <a:t>most</a:t>
            </a:r>
            <a:r>
              <a:rPr sz="2539" spc="14" dirty="0">
                <a:latin typeface="Times New Roman"/>
                <a:cs typeface="Times New Roman"/>
              </a:rPr>
              <a:t> </a:t>
            </a:r>
            <a:r>
              <a:rPr sz="2539" dirty="0">
                <a:latin typeface="Times New Roman"/>
                <a:cs typeface="Times New Roman"/>
              </a:rPr>
              <a:t>frequently</a:t>
            </a:r>
            <a:r>
              <a:rPr sz="2539" spc="5" dirty="0">
                <a:latin typeface="Times New Roman"/>
                <a:cs typeface="Times New Roman"/>
              </a:rPr>
              <a:t> </a:t>
            </a:r>
            <a:r>
              <a:rPr sz="2539" dirty="0">
                <a:latin typeface="Times New Roman"/>
                <a:cs typeface="Times New Roman"/>
              </a:rPr>
              <a:t>occurring</a:t>
            </a:r>
            <a:r>
              <a:rPr sz="2539" spc="9" dirty="0">
                <a:latin typeface="Times New Roman"/>
                <a:cs typeface="Times New Roman"/>
              </a:rPr>
              <a:t> </a:t>
            </a:r>
            <a:r>
              <a:rPr sz="2539" spc="-5" dirty="0">
                <a:latin typeface="Times New Roman"/>
                <a:cs typeface="Times New Roman"/>
              </a:rPr>
              <a:t>quantizer </a:t>
            </a:r>
            <a:r>
              <a:rPr sz="2539" spc="-621" dirty="0">
                <a:latin typeface="Times New Roman"/>
                <a:cs typeface="Times New Roman"/>
              </a:rPr>
              <a:t> </a:t>
            </a:r>
            <a:r>
              <a:rPr sz="2539" dirty="0">
                <a:latin typeface="Times New Roman"/>
                <a:cs typeface="Times New Roman"/>
              </a:rPr>
              <a:t>output</a:t>
            </a:r>
            <a:r>
              <a:rPr sz="2539" spc="-23" dirty="0">
                <a:latin typeface="Times New Roman"/>
                <a:cs typeface="Times New Roman"/>
              </a:rPr>
              <a:t> </a:t>
            </a:r>
            <a:r>
              <a:rPr sz="2539" dirty="0">
                <a:latin typeface="Times New Roman"/>
                <a:cs typeface="Times New Roman"/>
              </a:rPr>
              <a:t>values.</a:t>
            </a:r>
          </a:p>
          <a:p>
            <a:pPr marL="925341" lvl="1" indent="-457200">
              <a:spcBef>
                <a:spcPts val="462"/>
              </a:spcBef>
              <a:buFont typeface="Wingdings" panose="05000000000000000000" pitchFamily="2" charset="2"/>
              <a:buChar char="§"/>
              <a:tabLst>
                <a:tab pos="194051" algn="l"/>
              </a:tabLst>
            </a:pPr>
            <a:r>
              <a:rPr sz="2539" dirty="0">
                <a:latin typeface="Times New Roman"/>
                <a:cs typeface="Times New Roman"/>
              </a:rPr>
              <a:t>This </a:t>
            </a:r>
            <a:r>
              <a:rPr sz="2539" spc="-5" dirty="0">
                <a:latin typeface="Times New Roman"/>
                <a:cs typeface="Times New Roman"/>
              </a:rPr>
              <a:t>reduces</a:t>
            </a:r>
            <a:r>
              <a:rPr sz="2539" dirty="0">
                <a:latin typeface="Times New Roman"/>
                <a:cs typeface="Times New Roman"/>
              </a:rPr>
              <a:t> the</a:t>
            </a:r>
            <a:r>
              <a:rPr sz="2539" spc="-5" dirty="0">
                <a:latin typeface="Times New Roman"/>
                <a:cs typeface="Times New Roman"/>
              </a:rPr>
              <a:t> </a:t>
            </a:r>
            <a:r>
              <a:rPr sz="2539" spc="5" dirty="0">
                <a:latin typeface="Times New Roman"/>
                <a:cs typeface="Times New Roman"/>
              </a:rPr>
              <a:t>coding</a:t>
            </a:r>
            <a:r>
              <a:rPr sz="2539" spc="-27" dirty="0">
                <a:latin typeface="Times New Roman"/>
                <a:cs typeface="Times New Roman"/>
              </a:rPr>
              <a:t> </a:t>
            </a:r>
            <a:r>
              <a:rPr sz="2539" dirty="0">
                <a:latin typeface="Times New Roman"/>
                <a:cs typeface="Times New Roman"/>
              </a:rPr>
              <a:t>redundancy</a:t>
            </a:r>
          </a:p>
        </p:txBody>
      </p:sp>
    </p:spTree>
    <p:extLst>
      <p:ext uri="{BB962C8B-B14F-4D97-AF65-F5344CB8AC3E}">
        <p14:creationId xmlns:p14="http://schemas.microsoft.com/office/powerpoint/2010/main" val="4091761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758" y="338554"/>
            <a:ext cx="6144062"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10778" y="1200307"/>
            <a:ext cx="8905611" cy="1285329"/>
          </a:xfrm>
          <a:prstGeom prst="rect">
            <a:avLst/>
          </a:prstGeom>
        </p:spPr>
        <p:txBody>
          <a:bodyPr vert="horz" wrap="square" lIns="0" tIns="73129" rIns="0" bIns="0" rtlCol="0">
            <a:spAutoFit/>
          </a:bodyPr>
          <a:lstStyle/>
          <a:p>
            <a:pPr marL="193475" indent="-182534">
              <a:spcBef>
                <a:spcPts val="576"/>
              </a:spcBef>
              <a:buFont typeface="Arial MT"/>
              <a:buChar char="•"/>
              <a:tabLst>
                <a:tab pos="194051" algn="l"/>
              </a:tabLst>
            </a:pPr>
            <a:r>
              <a:rPr sz="2539" dirty="0">
                <a:solidFill>
                  <a:srgbClr val="FF0000"/>
                </a:solidFill>
                <a:latin typeface="Times New Roman"/>
                <a:cs typeface="Times New Roman"/>
              </a:rPr>
              <a:t>Decoding</a:t>
            </a:r>
            <a:r>
              <a:rPr sz="2539" spc="-23" dirty="0">
                <a:solidFill>
                  <a:srgbClr val="FF0000"/>
                </a:solidFill>
                <a:latin typeface="Times New Roman"/>
                <a:cs typeface="Times New Roman"/>
              </a:rPr>
              <a:t> </a:t>
            </a:r>
            <a:r>
              <a:rPr sz="2539" dirty="0">
                <a:solidFill>
                  <a:srgbClr val="FF0000"/>
                </a:solidFill>
                <a:latin typeface="Times New Roman"/>
                <a:cs typeface="Times New Roman"/>
              </a:rPr>
              <a:t>process:</a:t>
            </a:r>
            <a:endParaRPr sz="2539">
              <a:latin typeface="Times New Roman"/>
              <a:cs typeface="Times New Roman"/>
            </a:endParaRPr>
          </a:p>
          <a:p>
            <a:pPr marL="193475" marR="4607" indent="-182534">
              <a:lnSpc>
                <a:spcPts val="2757"/>
              </a:lnSpc>
              <a:spcBef>
                <a:spcPts val="825"/>
              </a:spcBef>
              <a:buFont typeface="Arial MT"/>
              <a:buChar char="•"/>
              <a:tabLst>
                <a:tab pos="194051" algn="l"/>
              </a:tabLst>
            </a:pPr>
            <a:r>
              <a:rPr sz="2539" dirty="0">
                <a:latin typeface="Times New Roman"/>
                <a:cs typeface="Times New Roman"/>
              </a:rPr>
              <a:t>Decoder</a:t>
            </a:r>
            <a:r>
              <a:rPr sz="2539" spc="-5" dirty="0">
                <a:latin typeface="Times New Roman"/>
                <a:cs typeface="Times New Roman"/>
              </a:rPr>
              <a:t> consists</a:t>
            </a:r>
            <a:r>
              <a:rPr sz="2539" spc="32" dirty="0">
                <a:latin typeface="Times New Roman"/>
                <a:cs typeface="Times New Roman"/>
              </a:rPr>
              <a:t> </a:t>
            </a:r>
            <a:r>
              <a:rPr sz="2539" dirty="0">
                <a:latin typeface="Times New Roman"/>
                <a:cs typeface="Times New Roman"/>
              </a:rPr>
              <a:t>of</a:t>
            </a:r>
            <a:r>
              <a:rPr sz="2539" spc="-5" dirty="0">
                <a:latin typeface="Times New Roman"/>
                <a:cs typeface="Times New Roman"/>
              </a:rPr>
              <a:t> </a:t>
            </a:r>
            <a:r>
              <a:rPr sz="2539" dirty="0">
                <a:latin typeface="Times New Roman"/>
                <a:cs typeface="Times New Roman"/>
              </a:rPr>
              <a:t>two</a:t>
            </a:r>
            <a:r>
              <a:rPr sz="2539" spc="-23" dirty="0">
                <a:latin typeface="Times New Roman"/>
                <a:cs typeface="Times New Roman"/>
              </a:rPr>
              <a:t> </a:t>
            </a:r>
            <a:r>
              <a:rPr sz="2539" dirty="0">
                <a:latin typeface="Times New Roman"/>
                <a:cs typeface="Times New Roman"/>
              </a:rPr>
              <a:t>components</a:t>
            </a:r>
            <a:r>
              <a:rPr sz="2539" spc="32" dirty="0">
                <a:latin typeface="Times New Roman"/>
                <a:cs typeface="Times New Roman"/>
              </a:rPr>
              <a:t> </a:t>
            </a:r>
            <a:r>
              <a:rPr sz="2539" dirty="0">
                <a:latin typeface="Times New Roman"/>
                <a:cs typeface="Times New Roman"/>
              </a:rPr>
              <a:t>–</a:t>
            </a:r>
            <a:r>
              <a:rPr sz="2539" spc="-23" dirty="0">
                <a:latin typeface="Times New Roman"/>
                <a:cs typeface="Times New Roman"/>
              </a:rPr>
              <a:t> </a:t>
            </a:r>
            <a:r>
              <a:rPr sz="2539" dirty="0">
                <a:latin typeface="Times New Roman"/>
                <a:cs typeface="Times New Roman"/>
              </a:rPr>
              <a:t>symbol</a:t>
            </a:r>
            <a:r>
              <a:rPr sz="2539" spc="14" dirty="0">
                <a:latin typeface="Times New Roman"/>
                <a:cs typeface="Times New Roman"/>
              </a:rPr>
              <a:t> </a:t>
            </a:r>
            <a:r>
              <a:rPr sz="2539" dirty="0">
                <a:latin typeface="Times New Roman"/>
                <a:cs typeface="Times New Roman"/>
              </a:rPr>
              <a:t>decoder</a:t>
            </a:r>
            <a:r>
              <a:rPr sz="2539" spc="-5" dirty="0">
                <a:latin typeface="Times New Roman"/>
                <a:cs typeface="Times New Roman"/>
              </a:rPr>
              <a:t> </a:t>
            </a:r>
            <a:r>
              <a:rPr sz="2539" spc="5" dirty="0">
                <a:latin typeface="Times New Roman"/>
                <a:cs typeface="Times New Roman"/>
              </a:rPr>
              <a:t>and </a:t>
            </a:r>
            <a:r>
              <a:rPr sz="2539" dirty="0">
                <a:latin typeface="Times New Roman"/>
                <a:cs typeface="Times New Roman"/>
              </a:rPr>
              <a:t>inverse </a:t>
            </a:r>
            <a:r>
              <a:rPr sz="2539" spc="-621" dirty="0">
                <a:latin typeface="Times New Roman"/>
                <a:cs typeface="Times New Roman"/>
              </a:rPr>
              <a:t> </a:t>
            </a:r>
            <a:r>
              <a:rPr sz="2539" spc="-5" dirty="0">
                <a:latin typeface="Times New Roman"/>
                <a:cs typeface="Times New Roman"/>
              </a:rPr>
              <a:t>mapper</a:t>
            </a:r>
            <a:endParaRPr sz="2539">
              <a:latin typeface="Times New Roman"/>
              <a:cs typeface="Times New Roman"/>
            </a:endParaRPr>
          </a:p>
        </p:txBody>
      </p:sp>
      <p:sp>
        <p:nvSpPr>
          <p:cNvPr id="4" name="object 4"/>
          <p:cNvSpPr txBox="1"/>
          <p:nvPr/>
        </p:nvSpPr>
        <p:spPr>
          <a:xfrm>
            <a:off x="1310778" y="4246050"/>
            <a:ext cx="9541891" cy="1261424"/>
          </a:xfrm>
          <a:prstGeom prst="rect">
            <a:avLst/>
          </a:prstGeom>
        </p:spPr>
        <p:txBody>
          <a:bodyPr vert="horz" wrap="square" lIns="0" tIns="74856" rIns="0" bIns="0" rtlCol="0">
            <a:spAutoFit/>
          </a:bodyPr>
          <a:lstStyle/>
          <a:p>
            <a:pPr marL="193475" indent="-182534">
              <a:spcBef>
                <a:spcPts val="589"/>
              </a:spcBef>
              <a:buFont typeface="Arial MT"/>
              <a:buChar char="•"/>
              <a:tabLst>
                <a:tab pos="194051" algn="l"/>
              </a:tabLst>
            </a:pPr>
            <a:r>
              <a:rPr sz="2539" spc="5" dirty="0">
                <a:latin typeface="Times New Roman"/>
                <a:cs typeface="Times New Roman"/>
              </a:rPr>
              <a:t>They</a:t>
            </a:r>
            <a:r>
              <a:rPr sz="2539" spc="-27" dirty="0">
                <a:latin typeface="Times New Roman"/>
                <a:cs typeface="Times New Roman"/>
              </a:rPr>
              <a:t> </a:t>
            </a:r>
            <a:r>
              <a:rPr sz="2539" spc="5" dirty="0">
                <a:latin typeface="Times New Roman"/>
                <a:cs typeface="Times New Roman"/>
              </a:rPr>
              <a:t>perform</a:t>
            </a:r>
            <a:r>
              <a:rPr sz="2539" spc="-18" dirty="0">
                <a:latin typeface="Times New Roman"/>
                <a:cs typeface="Times New Roman"/>
              </a:rPr>
              <a:t> </a:t>
            </a:r>
            <a:r>
              <a:rPr sz="2539" dirty="0">
                <a:latin typeface="Times New Roman"/>
                <a:cs typeface="Times New Roman"/>
              </a:rPr>
              <a:t>inverse</a:t>
            </a:r>
            <a:r>
              <a:rPr sz="2539" spc="14" dirty="0">
                <a:latin typeface="Times New Roman"/>
                <a:cs typeface="Times New Roman"/>
              </a:rPr>
              <a:t> </a:t>
            </a:r>
            <a:r>
              <a:rPr sz="2539" dirty="0">
                <a:latin typeface="Times New Roman"/>
                <a:cs typeface="Times New Roman"/>
              </a:rPr>
              <a:t>operations of</a:t>
            </a:r>
            <a:r>
              <a:rPr sz="2539" spc="-9" dirty="0">
                <a:latin typeface="Times New Roman"/>
                <a:cs typeface="Times New Roman"/>
              </a:rPr>
              <a:t> </a:t>
            </a:r>
            <a:r>
              <a:rPr sz="2539" spc="-5" dirty="0">
                <a:latin typeface="Times New Roman"/>
                <a:cs typeface="Times New Roman"/>
              </a:rPr>
              <a:t>symbol</a:t>
            </a:r>
            <a:r>
              <a:rPr sz="2539" spc="5" dirty="0">
                <a:latin typeface="Times New Roman"/>
                <a:cs typeface="Times New Roman"/>
              </a:rPr>
              <a:t> </a:t>
            </a:r>
            <a:r>
              <a:rPr sz="2539" dirty="0">
                <a:latin typeface="Times New Roman"/>
                <a:cs typeface="Times New Roman"/>
              </a:rPr>
              <a:t>coder</a:t>
            </a:r>
            <a:r>
              <a:rPr sz="2539" spc="-5" dirty="0">
                <a:latin typeface="Times New Roman"/>
                <a:cs typeface="Times New Roman"/>
              </a:rPr>
              <a:t> </a:t>
            </a:r>
            <a:r>
              <a:rPr sz="2539" spc="5" dirty="0">
                <a:latin typeface="Times New Roman"/>
                <a:cs typeface="Times New Roman"/>
              </a:rPr>
              <a:t>and</a:t>
            </a:r>
            <a:r>
              <a:rPr sz="2539" dirty="0">
                <a:latin typeface="Times New Roman"/>
                <a:cs typeface="Times New Roman"/>
              </a:rPr>
              <a:t> </a:t>
            </a:r>
            <a:r>
              <a:rPr sz="2539" spc="-5" dirty="0">
                <a:latin typeface="Times New Roman"/>
                <a:cs typeface="Times New Roman"/>
              </a:rPr>
              <a:t>mapper</a:t>
            </a:r>
            <a:endParaRPr sz="2539">
              <a:latin typeface="Times New Roman"/>
              <a:cs typeface="Times New Roman"/>
            </a:endParaRPr>
          </a:p>
          <a:p>
            <a:pPr marL="193475" marR="4607" indent="-182534">
              <a:lnSpc>
                <a:spcPts val="2739"/>
              </a:lnSpc>
              <a:spcBef>
                <a:spcPts val="848"/>
              </a:spcBef>
              <a:buFont typeface="Arial MT"/>
              <a:buChar char="•"/>
              <a:tabLst>
                <a:tab pos="194051" algn="l"/>
              </a:tabLst>
            </a:pPr>
            <a:r>
              <a:rPr sz="2539" dirty="0">
                <a:latin typeface="Times New Roman"/>
                <a:cs typeface="Times New Roman"/>
              </a:rPr>
              <a:t>Since quantization </a:t>
            </a:r>
            <a:r>
              <a:rPr sz="2539" spc="5" dirty="0">
                <a:latin typeface="Times New Roman"/>
                <a:cs typeface="Times New Roman"/>
              </a:rPr>
              <a:t>is </a:t>
            </a:r>
            <a:r>
              <a:rPr sz="2539" dirty="0">
                <a:latin typeface="Times New Roman"/>
                <a:cs typeface="Times New Roman"/>
              </a:rPr>
              <a:t>irreversible process, </a:t>
            </a:r>
            <a:r>
              <a:rPr sz="2539" spc="-5" dirty="0">
                <a:latin typeface="Times New Roman"/>
                <a:cs typeface="Times New Roman"/>
              </a:rPr>
              <a:t>reverse </a:t>
            </a:r>
            <a:r>
              <a:rPr sz="2539" dirty="0">
                <a:latin typeface="Times New Roman"/>
                <a:cs typeface="Times New Roman"/>
              </a:rPr>
              <a:t>of </a:t>
            </a:r>
            <a:r>
              <a:rPr sz="2539" spc="-5" dirty="0">
                <a:latin typeface="Times New Roman"/>
                <a:cs typeface="Times New Roman"/>
              </a:rPr>
              <a:t>this </a:t>
            </a:r>
            <a:r>
              <a:rPr sz="2539" spc="5" dirty="0">
                <a:latin typeface="Times New Roman"/>
                <a:cs typeface="Times New Roman"/>
              </a:rPr>
              <a:t>is </a:t>
            </a:r>
            <a:r>
              <a:rPr sz="2539" dirty="0">
                <a:latin typeface="Times New Roman"/>
                <a:cs typeface="Times New Roman"/>
              </a:rPr>
              <a:t>not </a:t>
            </a:r>
            <a:r>
              <a:rPr sz="2539" spc="5" dirty="0">
                <a:latin typeface="Times New Roman"/>
                <a:cs typeface="Times New Roman"/>
              </a:rPr>
              <a:t>shown in </a:t>
            </a:r>
            <a:r>
              <a:rPr sz="2539" spc="-621" dirty="0">
                <a:latin typeface="Times New Roman"/>
                <a:cs typeface="Times New Roman"/>
              </a:rPr>
              <a:t> </a:t>
            </a:r>
            <a:r>
              <a:rPr sz="2539" dirty="0">
                <a:latin typeface="Times New Roman"/>
                <a:cs typeface="Times New Roman"/>
              </a:rPr>
              <a:t>decoding</a:t>
            </a:r>
            <a:r>
              <a:rPr sz="2539" spc="-32" dirty="0">
                <a:latin typeface="Times New Roman"/>
                <a:cs typeface="Times New Roman"/>
              </a:rPr>
              <a:t> </a:t>
            </a:r>
            <a:r>
              <a:rPr sz="2539" spc="5" dirty="0">
                <a:latin typeface="Times New Roman"/>
                <a:cs typeface="Times New Roman"/>
              </a:rPr>
              <a:t>process</a:t>
            </a:r>
            <a:endParaRPr sz="2539">
              <a:latin typeface="Times New Roman"/>
              <a:cs typeface="Times New Roman"/>
            </a:endParaRPr>
          </a:p>
        </p:txBody>
      </p:sp>
      <p:pic>
        <p:nvPicPr>
          <p:cNvPr id="5" name="object 5"/>
          <p:cNvPicPr/>
          <p:nvPr/>
        </p:nvPicPr>
        <p:blipFill>
          <a:blip r:embed="rId2" cstate="print"/>
          <a:stretch>
            <a:fillRect/>
          </a:stretch>
        </p:blipFill>
        <p:spPr>
          <a:xfrm>
            <a:off x="3327743" y="2494446"/>
            <a:ext cx="5571297" cy="1659184"/>
          </a:xfrm>
          <a:prstGeom prst="rect">
            <a:avLst/>
          </a:prstGeom>
        </p:spPr>
      </p:pic>
    </p:spTree>
    <p:extLst>
      <p:ext uri="{BB962C8B-B14F-4D97-AF65-F5344CB8AC3E}">
        <p14:creationId xmlns:p14="http://schemas.microsoft.com/office/powerpoint/2010/main" val="28604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219" y="173101"/>
            <a:ext cx="6076861"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09298" y="1200392"/>
            <a:ext cx="9565499" cy="4554079"/>
          </a:xfrm>
          <a:prstGeom prst="rect">
            <a:avLst/>
          </a:prstGeom>
        </p:spPr>
        <p:txBody>
          <a:bodyPr vert="horz" wrap="square" lIns="0" tIns="52399" rIns="0" bIns="0" rtlCol="0">
            <a:spAutoFit/>
          </a:bodyPr>
          <a:lstStyle/>
          <a:p>
            <a:pPr marL="10941">
              <a:spcBef>
                <a:spcPts val="413"/>
              </a:spcBef>
              <a:tabLst>
                <a:tab pos="194051" algn="l"/>
              </a:tabLst>
            </a:pPr>
            <a:r>
              <a:rPr sz="2040" spc="5" dirty="0">
                <a:solidFill>
                  <a:srgbClr val="FF0000"/>
                </a:solidFill>
                <a:latin typeface="Times New Roman"/>
                <a:cs typeface="Times New Roman"/>
              </a:rPr>
              <a:t>Error</a:t>
            </a:r>
            <a:r>
              <a:rPr sz="2040" spc="-9" dirty="0">
                <a:solidFill>
                  <a:srgbClr val="FF0000"/>
                </a:solidFill>
                <a:latin typeface="Times New Roman"/>
                <a:cs typeface="Times New Roman"/>
              </a:rPr>
              <a:t> </a:t>
            </a:r>
            <a:r>
              <a:rPr sz="2040" spc="5" dirty="0">
                <a:solidFill>
                  <a:srgbClr val="FF0000"/>
                </a:solidFill>
                <a:latin typeface="Times New Roman"/>
                <a:cs typeface="Times New Roman"/>
              </a:rPr>
              <a:t>Free</a:t>
            </a:r>
            <a:r>
              <a:rPr sz="2040" spc="14" dirty="0">
                <a:solidFill>
                  <a:srgbClr val="FF0000"/>
                </a:solidFill>
                <a:latin typeface="Times New Roman"/>
                <a:cs typeface="Times New Roman"/>
              </a:rPr>
              <a:t> </a:t>
            </a:r>
            <a:r>
              <a:rPr sz="2040" spc="9" dirty="0">
                <a:solidFill>
                  <a:srgbClr val="FF0000"/>
                </a:solidFill>
                <a:latin typeface="Times New Roman"/>
                <a:cs typeface="Times New Roman"/>
              </a:rPr>
              <a:t>Compression</a:t>
            </a:r>
            <a:r>
              <a:rPr sz="2040" spc="23" dirty="0">
                <a:solidFill>
                  <a:srgbClr val="FF0000"/>
                </a:solidFill>
                <a:latin typeface="Times New Roman"/>
                <a:cs typeface="Times New Roman"/>
              </a:rPr>
              <a:t> </a:t>
            </a:r>
            <a:r>
              <a:rPr sz="2040" spc="5" dirty="0">
                <a:solidFill>
                  <a:srgbClr val="FF0000"/>
                </a:solidFill>
                <a:latin typeface="Times New Roman"/>
                <a:cs typeface="Times New Roman"/>
              </a:rPr>
              <a:t>/ </a:t>
            </a:r>
            <a:r>
              <a:rPr sz="2040" spc="9" dirty="0">
                <a:solidFill>
                  <a:srgbClr val="FF0000"/>
                </a:solidFill>
                <a:latin typeface="Times New Roman"/>
                <a:cs typeface="Times New Roman"/>
              </a:rPr>
              <a:t>Lossless</a:t>
            </a:r>
            <a:r>
              <a:rPr sz="2040" spc="-18" dirty="0">
                <a:solidFill>
                  <a:srgbClr val="FF0000"/>
                </a:solidFill>
                <a:latin typeface="Times New Roman"/>
                <a:cs typeface="Times New Roman"/>
              </a:rPr>
              <a:t> </a:t>
            </a:r>
            <a:r>
              <a:rPr sz="2040" spc="9" dirty="0">
                <a:solidFill>
                  <a:srgbClr val="FF0000"/>
                </a:solidFill>
                <a:latin typeface="Times New Roman"/>
                <a:cs typeface="Times New Roman"/>
              </a:rPr>
              <a:t>Compression:</a:t>
            </a:r>
            <a:endParaRPr sz="2040" dirty="0">
              <a:latin typeface="Times New Roman"/>
              <a:cs typeface="Times New Roman"/>
            </a:endParaRPr>
          </a:p>
          <a:p>
            <a:pPr marL="193475" marR="456624" indent="-182534">
              <a:lnSpc>
                <a:spcPts val="1995"/>
              </a:lnSpc>
              <a:spcBef>
                <a:spcPts val="771"/>
              </a:spcBef>
              <a:buFont typeface="Arial MT"/>
              <a:buChar char="•"/>
              <a:tabLst>
                <a:tab pos="194051" algn="l"/>
              </a:tabLst>
            </a:pPr>
            <a:r>
              <a:rPr sz="2040" dirty="0">
                <a:latin typeface="Times New Roman"/>
                <a:cs typeface="Times New Roman"/>
              </a:rPr>
              <a:t>Error-free</a:t>
            </a:r>
            <a:r>
              <a:rPr sz="2040" spc="18" dirty="0">
                <a:latin typeface="Times New Roman"/>
                <a:cs typeface="Times New Roman"/>
              </a:rPr>
              <a:t> </a:t>
            </a:r>
            <a:r>
              <a:rPr sz="2040" spc="5" dirty="0">
                <a:latin typeface="Times New Roman"/>
                <a:cs typeface="Times New Roman"/>
              </a:rPr>
              <a:t>compression</a:t>
            </a:r>
            <a:r>
              <a:rPr sz="2040" spc="32" dirty="0">
                <a:latin typeface="Times New Roman"/>
                <a:cs typeface="Times New Roman"/>
              </a:rPr>
              <a:t> </a:t>
            </a:r>
            <a:r>
              <a:rPr sz="2040" dirty="0">
                <a:latin typeface="Times New Roman"/>
                <a:cs typeface="Times New Roman"/>
              </a:rPr>
              <a:t>is</a:t>
            </a:r>
            <a:r>
              <a:rPr sz="2040" spc="9" dirty="0">
                <a:latin typeface="Times New Roman"/>
                <a:cs typeface="Times New Roman"/>
              </a:rPr>
              <a:t> the</a:t>
            </a:r>
            <a:r>
              <a:rPr sz="2040" spc="23" dirty="0">
                <a:latin typeface="Times New Roman"/>
                <a:cs typeface="Times New Roman"/>
              </a:rPr>
              <a:t> </a:t>
            </a:r>
            <a:r>
              <a:rPr sz="2040" spc="5" dirty="0">
                <a:latin typeface="Times New Roman"/>
                <a:cs typeface="Times New Roman"/>
              </a:rPr>
              <a:t>acceptable</a:t>
            </a:r>
            <a:r>
              <a:rPr sz="2040" dirty="0">
                <a:latin typeface="Times New Roman"/>
                <a:cs typeface="Times New Roman"/>
              </a:rPr>
              <a:t> </a:t>
            </a:r>
            <a:r>
              <a:rPr sz="2040" spc="9" dirty="0">
                <a:latin typeface="Times New Roman"/>
                <a:cs typeface="Times New Roman"/>
              </a:rPr>
              <a:t>data</a:t>
            </a:r>
            <a:r>
              <a:rPr sz="2040" spc="23" dirty="0">
                <a:latin typeface="Times New Roman"/>
                <a:cs typeface="Times New Roman"/>
              </a:rPr>
              <a:t> </a:t>
            </a:r>
            <a:r>
              <a:rPr sz="2040" spc="5" dirty="0">
                <a:latin typeface="Times New Roman"/>
                <a:cs typeface="Times New Roman"/>
              </a:rPr>
              <a:t>reduction</a:t>
            </a:r>
            <a:r>
              <a:rPr sz="2040" spc="9" dirty="0">
                <a:latin typeface="Times New Roman"/>
                <a:cs typeface="Times New Roman"/>
              </a:rPr>
              <a:t> method</a:t>
            </a:r>
            <a:r>
              <a:rPr sz="2040" spc="32" dirty="0">
                <a:latin typeface="Times New Roman"/>
                <a:cs typeface="Times New Roman"/>
              </a:rPr>
              <a:t> </a:t>
            </a:r>
            <a:r>
              <a:rPr sz="2040" spc="9" dirty="0">
                <a:latin typeface="Times New Roman"/>
                <a:cs typeface="Times New Roman"/>
              </a:rPr>
              <a:t>since</a:t>
            </a:r>
            <a:r>
              <a:rPr sz="2040" dirty="0">
                <a:latin typeface="Times New Roman"/>
                <a:cs typeface="Times New Roman"/>
              </a:rPr>
              <a:t> </a:t>
            </a:r>
            <a:r>
              <a:rPr sz="2040" spc="9" dirty="0">
                <a:latin typeface="Times New Roman"/>
                <a:cs typeface="Times New Roman"/>
              </a:rPr>
              <a:t>there</a:t>
            </a:r>
            <a:r>
              <a:rPr sz="2040" spc="-18" dirty="0">
                <a:latin typeface="Times New Roman"/>
                <a:cs typeface="Times New Roman"/>
              </a:rPr>
              <a:t> </a:t>
            </a:r>
            <a:r>
              <a:rPr sz="2040" spc="9" dirty="0">
                <a:latin typeface="Times New Roman"/>
                <a:cs typeface="Times New Roman"/>
              </a:rPr>
              <a:t>is</a:t>
            </a:r>
            <a:r>
              <a:rPr sz="2040" spc="32" dirty="0">
                <a:latin typeface="Times New Roman"/>
                <a:cs typeface="Times New Roman"/>
              </a:rPr>
              <a:t> </a:t>
            </a:r>
            <a:r>
              <a:rPr sz="2040" spc="14" dirty="0">
                <a:latin typeface="Times New Roman"/>
                <a:cs typeface="Times New Roman"/>
              </a:rPr>
              <a:t>no</a:t>
            </a:r>
            <a:r>
              <a:rPr sz="2040" spc="-14" dirty="0">
                <a:latin typeface="Times New Roman"/>
                <a:cs typeface="Times New Roman"/>
              </a:rPr>
              <a:t> </a:t>
            </a:r>
            <a:r>
              <a:rPr sz="2040" spc="9" dirty="0">
                <a:latin typeface="Times New Roman"/>
                <a:cs typeface="Times New Roman"/>
              </a:rPr>
              <a:t>data </a:t>
            </a:r>
            <a:r>
              <a:rPr sz="2040" spc="-494" dirty="0">
                <a:latin typeface="Times New Roman"/>
                <a:cs typeface="Times New Roman"/>
              </a:rPr>
              <a:t> </a:t>
            </a:r>
            <a:r>
              <a:rPr sz="2040" spc="9" dirty="0">
                <a:latin typeface="Times New Roman"/>
                <a:cs typeface="Times New Roman"/>
              </a:rPr>
              <a:t>loss.</a:t>
            </a:r>
            <a:endParaRPr sz="2040" dirty="0">
              <a:latin typeface="Times New Roman"/>
              <a:cs typeface="Times New Roman"/>
            </a:endParaRPr>
          </a:p>
          <a:p>
            <a:pPr marL="193475" indent="-182534">
              <a:spcBef>
                <a:spcPts val="331"/>
              </a:spcBef>
              <a:buFont typeface="Arial MT"/>
              <a:buChar char="•"/>
              <a:tabLst>
                <a:tab pos="194051" algn="l"/>
              </a:tabLst>
            </a:pPr>
            <a:r>
              <a:rPr sz="2040" spc="9" dirty="0">
                <a:latin typeface="Times New Roman"/>
                <a:cs typeface="Times New Roman"/>
              </a:rPr>
              <a:t>This </a:t>
            </a:r>
            <a:r>
              <a:rPr sz="2040" spc="5" dirty="0">
                <a:latin typeface="Times New Roman"/>
                <a:cs typeface="Times New Roman"/>
              </a:rPr>
              <a:t>method</a:t>
            </a:r>
            <a:r>
              <a:rPr sz="2040" spc="32" dirty="0">
                <a:latin typeface="Times New Roman"/>
                <a:cs typeface="Times New Roman"/>
              </a:rPr>
              <a:t> </a:t>
            </a:r>
            <a:r>
              <a:rPr sz="2040" spc="9" dirty="0">
                <a:latin typeface="Times New Roman"/>
                <a:cs typeface="Times New Roman"/>
              </a:rPr>
              <a:t>is</a:t>
            </a:r>
            <a:r>
              <a:rPr sz="2040" spc="-9" dirty="0">
                <a:latin typeface="Times New Roman"/>
                <a:cs typeface="Times New Roman"/>
              </a:rPr>
              <a:t> </a:t>
            </a:r>
            <a:r>
              <a:rPr sz="2040" spc="9" dirty="0">
                <a:latin typeface="Times New Roman"/>
                <a:cs typeface="Times New Roman"/>
              </a:rPr>
              <a:t>applicable</a:t>
            </a:r>
            <a:r>
              <a:rPr sz="2040" dirty="0">
                <a:latin typeface="Times New Roman"/>
                <a:cs typeface="Times New Roman"/>
              </a:rPr>
              <a:t> </a:t>
            </a:r>
            <a:r>
              <a:rPr sz="2040" spc="9" dirty="0">
                <a:latin typeface="Times New Roman"/>
                <a:cs typeface="Times New Roman"/>
              </a:rPr>
              <a:t>to both </a:t>
            </a:r>
            <a:r>
              <a:rPr sz="2040" spc="5" dirty="0">
                <a:latin typeface="Times New Roman"/>
                <a:cs typeface="Times New Roman"/>
              </a:rPr>
              <a:t>binary</a:t>
            </a:r>
            <a:r>
              <a:rPr sz="2040" spc="9" dirty="0">
                <a:latin typeface="Times New Roman"/>
                <a:cs typeface="Times New Roman"/>
              </a:rPr>
              <a:t> and </a:t>
            </a:r>
            <a:r>
              <a:rPr sz="2040" spc="5" dirty="0">
                <a:latin typeface="Times New Roman"/>
                <a:cs typeface="Times New Roman"/>
              </a:rPr>
              <a:t>gray-scale</a:t>
            </a:r>
            <a:r>
              <a:rPr sz="2040" dirty="0">
                <a:latin typeface="Times New Roman"/>
                <a:cs typeface="Times New Roman"/>
              </a:rPr>
              <a:t> </a:t>
            </a:r>
            <a:r>
              <a:rPr sz="2040" spc="5" dirty="0">
                <a:latin typeface="Times New Roman"/>
                <a:cs typeface="Times New Roman"/>
              </a:rPr>
              <a:t>images.</a:t>
            </a:r>
            <a:endParaRPr sz="2040" dirty="0">
              <a:latin typeface="Times New Roman"/>
              <a:cs typeface="Times New Roman"/>
            </a:endParaRPr>
          </a:p>
          <a:p>
            <a:pPr marL="193475" indent="-182534">
              <a:spcBef>
                <a:spcPts val="326"/>
              </a:spcBef>
              <a:buFont typeface="Arial MT"/>
              <a:buChar char="•"/>
              <a:tabLst>
                <a:tab pos="194051" algn="l"/>
              </a:tabLst>
            </a:pPr>
            <a:r>
              <a:rPr sz="2040" dirty="0">
                <a:latin typeface="Times New Roman"/>
                <a:cs typeface="Times New Roman"/>
              </a:rPr>
              <a:t>It</a:t>
            </a:r>
            <a:r>
              <a:rPr sz="2040" spc="9" dirty="0">
                <a:latin typeface="Times New Roman"/>
                <a:cs typeface="Times New Roman"/>
              </a:rPr>
              <a:t> provides</a:t>
            </a:r>
            <a:r>
              <a:rPr sz="2040" spc="5" dirty="0">
                <a:latin typeface="Times New Roman"/>
                <a:cs typeface="Times New Roman"/>
              </a:rPr>
              <a:t> compression</a:t>
            </a:r>
            <a:r>
              <a:rPr sz="2040" spc="27" dirty="0">
                <a:latin typeface="Times New Roman"/>
                <a:cs typeface="Times New Roman"/>
              </a:rPr>
              <a:t> </a:t>
            </a:r>
            <a:r>
              <a:rPr sz="2040" spc="5" dirty="0">
                <a:latin typeface="Times New Roman"/>
                <a:cs typeface="Times New Roman"/>
              </a:rPr>
              <a:t>ratios </a:t>
            </a:r>
            <a:r>
              <a:rPr sz="2040" spc="9" dirty="0">
                <a:latin typeface="Times New Roman"/>
                <a:cs typeface="Times New Roman"/>
              </a:rPr>
              <a:t>ranging</a:t>
            </a:r>
            <a:r>
              <a:rPr sz="2040" spc="27" dirty="0">
                <a:latin typeface="Times New Roman"/>
                <a:cs typeface="Times New Roman"/>
              </a:rPr>
              <a:t> </a:t>
            </a:r>
            <a:r>
              <a:rPr sz="2040" spc="5" dirty="0">
                <a:latin typeface="Times New Roman"/>
                <a:cs typeface="Times New Roman"/>
              </a:rPr>
              <a:t>from</a:t>
            </a:r>
            <a:r>
              <a:rPr sz="2040" spc="9" dirty="0">
                <a:latin typeface="Times New Roman"/>
                <a:cs typeface="Times New Roman"/>
              </a:rPr>
              <a:t> </a:t>
            </a:r>
            <a:r>
              <a:rPr sz="2040" spc="14" dirty="0">
                <a:latin typeface="Times New Roman"/>
                <a:cs typeface="Times New Roman"/>
              </a:rPr>
              <a:t>2</a:t>
            </a:r>
            <a:r>
              <a:rPr sz="2040" spc="5" dirty="0">
                <a:latin typeface="Times New Roman"/>
                <a:cs typeface="Times New Roman"/>
              </a:rPr>
              <a:t> </a:t>
            </a:r>
            <a:r>
              <a:rPr sz="2040" spc="9" dirty="0">
                <a:latin typeface="Times New Roman"/>
                <a:cs typeface="Times New Roman"/>
              </a:rPr>
              <a:t>to</a:t>
            </a:r>
            <a:r>
              <a:rPr sz="2040" spc="-18" dirty="0">
                <a:latin typeface="Times New Roman"/>
                <a:cs typeface="Times New Roman"/>
              </a:rPr>
              <a:t> </a:t>
            </a:r>
            <a:r>
              <a:rPr sz="2040" spc="9" dirty="0">
                <a:latin typeface="Times New Roman"/>
                <a:cs typeface="Times New Roman"/>
              </a:rPr>
              <a:t>10.</a:t>
            </a:r>
            <a:endParaRPr sz="2040" dirty="0">
              <a:latin typeface="Times New Roman"/>
              <a:cs typeface="Times New Roman"/>
            </a:endParaRPr>
          </a:p>
          <a:p>
            <a:pPr marL="10941">
              <a:spcBef>
                <a:spcPts val="336"/>
              </a:spcBef>
              <a:tabLst>
                <a:tab pos="194051" algn="l"/>
              </a:tabLst>
            </a:pPr>
            <a:r>
              <a:rPr sz="2040" spc="5" dirty="0">
                <a:latin typeface="Times New Roman"/>
                <a:cs typeface="Times New Roman"/>
              </a:rPr>
              <a:t>Operations:</a:t>
            </a:r>
            <a:endParaRPr sz="2040" dirty="0">
              <a:latin typeface="Times New Roman"/>
              <a:cs typeface="Times New Roman"/>
            </a:endParaRPr>
          </a:p>
          <a:p>
            <a:pPr marL="557392" marR="4607" lvl="1" indent="-182534">
              <a:lnSpc>
                <a:spcPts val="1687"/>
              </a:lnSpc>
              <a:spcBef>
                <a:spcPts val="385"/>
              </a:spcBef>
              <a:buFont typeface="Arial MT"/>
              <a:buChar char="•"/>
              <a:tabLst>
                <a:tab pos="557968" algn="l"/>
              </a:tabLst>
            </a:pPr>
            <a:r>
              <a:rPr sz="1723" spc="5" dirty="0">
                <a:latin typeface="Times New Roman"/>
                <a:cs typeface="Times New Roman"/>
              </a:rPr>
              <a:t>(i) </a:t>
            </a:r>
            <a:r>
              <a:rPr sz="1723" spc="9" dirty="0">
                <a:latin typeface="Times New Roman"/>
                <a:cs typeface="Times New Roman"/>
              </a:rPr>
              <a:t>Forming an alternative representation </a:t>
            </a:r>
            <a:r>
              <a:rPr sz="1723" spc="5" dirty="0">
                <a:latin typeface="Times New Roman"/>
                <a:cs typeface="Times New Roman"/>
              </a:rPr>
              <a:t>for </a:t>
            </a:r>
            <a:r>
              <a:rPr sz="1723" spc="9" dirty="0">
                <a:latin typeface="Times New Roman"/>
                <a:cs typeface="Times New Roman"/>
              </a:rPr>
              <a:t>the given image </a:t>
            </a:r>
            <a:r>
              <a:rPr sz="1723" spc="14" dirty="0">
                <a:latin typeface="Times New Roman"/>
                <a:cs typeface="Times New Roman"/>
              </a:rPr>
              <a:t>by </a:t>
            </a:r>
            <a:r>
              <a:rPr sz="1723" spc="9" dirty="0">
                <a:latin typeface="Times New Roman"/>
                <a:cs typeface="Times New Roman"/>
              </a:rPr>
              <a:t>which its interpixel redundancies are </a:t>
            </a:r>
            <a:r>
              <a:rPr sz="1723" spc="-416" dirty="0">
                <a:latin typeface="Times New Roman"/>
                <a:cs typeface="Times New Roman"/>
              </a:rPr>
              <a:t> </a:t>
            </a:r>
            <a:r>
              <a:rPr sz="1723" spc="9" dirty="0">
                <a:latin typeface="Times New Roman"/>
                <a:cs typeface="Times New Roman"/>
              </a:rPr>
              <a:t>reduced</a:t>
            </a:r>
            <a:endParaRPr sz="1723" dirty="0">
              <a:latin typeface="Times New Roman"/>
              <a:cs typeface="Times New Roman"/>
            </a:endParaRPr>
          </a:p>
          <a:p>
            <a:pPr marL="557392" lvl="1" indent="-183110">
              <a:spcBef>
                <a:spcPts val="18"/>
              </a:spcBef>
              <a:buFont typeface="Arial MT"/>
              <a:buChar char="•"/>
              <a:tabLst>
                <a:tab pos="557968" algn="l"/>
              </a:tabLst>
            </a:pPr>
            <a:r>
              <a:rPr sz="1723" spc="5" dirty="0">
                <a:latin typeface="Times New Roman"/>
                <a:cs typeface="Times New Roman"/>
              </a:rPr>
              <a:t>(ii)</a:t>
            </a:r>
            <a:r>
              <a:rPr sz="1723" dirty="0">
                <a:latin typeface="Times New Roman"/>
                <a:cs typeface="Times New Roman"/>
              </a:rPr>
              <a:t> </a:t>
            </a:r>
            <a:r>
              <a:rPr sz="1723" spc="14" dirty="0">
                <a:latin typeface="Times New Roman"/>
                <a:cs typeface="Times New Roman"/>
              </a:rPr>
              <a:t>Coding</a:t>
            </a:r>
            <a:r>
              <a:rPr sz="1723" spc="-32" dirty="0">
                <a:latin typeface="Times New Roman"/>
                <a:cs typeface="Times New Roman"/>
              </a:rPr>
              <a:t> </a:t>
            </a:r>
            <a:r>
              <a:rPr sz="1723" spc="14" dirty="0">
                <a:latin typeface="Times New Roman"/>
                <a:cs typeface="Times New Roman"/>
              </a:rPr>
              <a:t>the</a:t>
            </a:r>
            <a:r>
              <a:rPr sz="1723" spc="-14" dirty="0">
                <a:latin typeface="Times New Roman"/>
                <a:cs typeface="Times New Roman"/>
              </a:rPr>
              <a:t> </a:t>
            </a:r>
            <a:r>
              <a:rPr sz="1723" spc="9" dirty="0">
                <a:latin typeface="Times New Roman"/>
                <a:cs typeface="Times New Roman"/>
              </a:rPr>
              <a:t>representation</a:t>
            </a:r>
            <a:r>
              <a:rPr sz="1723" spc="-14" dirty="0">
                <a:latin typeface="Times New Roman"/>
                <a:cs typeface="Times New Roman"/>
              </a:rPr>
              <a:t> </a:t>
            </a:r>
            <a:r>
              <a:rPr sz="1723" spc="9" dirty="0">
                <a:latin typeface="Times New Roman"/>
                <a:cs typeface="Times New Roman"/>
              </a:rPr>
              <a:t>to</a:t>
            </a:r>
            <a:r>
              <a:rPr sz="1723" spc="-14" dirty="0">
                <a:latin typeface="Times New Roman"/>
                <a:cs typeface="Times New Roman"/>
              </a:rPr>
              <a:t> </a:t>
            </a:r>
            <a:r>
              <a:rPr sz="1723" spc="9" dirty="0">
                <a:latin typeface="Times New Roman"/>
                <a:cs typeface="Times New Roman"/>
              </a:rPr>
              <a:t>remove</a:t>
            </a:r>
            <a:r>
              <a:rPr sz="1723" spc="5" dirty="0">
                <a:latin typeface="Times New Roman"/>
                <a:cs typeface="Times New Roman"/>
              </a:rPr>
              <a:t> </a:t>
            </a:r>
            <a:r>
              <a:rPr sz="1723" spc="9" dirty="0">
                <a:latin typeface="Times New Roman"/>
                <a:cs typeface="Times New Roman"/>
              </a:rPr>
              <a:t>its</a:t>
            </a:r>
            <a:r>
              <a:rPr sz="1723" spc="5" dirty="0">
                <a:latin typeface="Times New Roman"/>
                <a:cs typeface="Times New Roman"/>
              </a:rPr>
              <a:t> </a:t>
            </a:r>
            <a:r>
              <a:rPr sz="1723" spc="14" dirty="0">
                <a:latin typeface="Times New Roman"/>
                <a:cs typeface="Times New Roman"/>
              </a:rPr>
              <a:t>coding</a:t>
            </a:r>
            <a:r>
              <a:rPr sz="1723" spc="-9" dirty="0">
                <a:latin typeface="Times New Roman"/>
                <a:cs typeface="Times New Roman"/>
              </a:rPr>
              <a:t> </a:t>
            </a:r>
            <a:r>
              <a:rPr sz="1723" spc="9" dirty="0">
                <a:latin typeface="Times New Roman"/>
                <a:cs typeface="Times New Roman"/>
              </a:rPr>
              <a:t>redundancies.</a:t>
            </a:r>
            <a:endParaRPr sz="1723" dirty="0">
              <a:latin typeface="Times New Roman"/>
              <a:cs typeface="Times New Roman"/>
            </a:endParaRPr>
          </a:p>
          <a:p>
            <a:pPr marL="10941">
              <a:spcBef>
                <a:spcPts val="317"/>
              </a:spcBef>
              <a:tabLst>
                <a:tab pos="194051" algn="l"/>
              </a:tabLst>
            </a:pPr>
            <a:r>
              <a:rPr sz="2040" spc="9" dirty="0">
                <a:latin typeface="Times New Roman"/>
                <a:cs typeface="Times New Roman"/>
              </a:rPr>
              <a:t>E.g.:</a:t>
            </a:r>
            <a:endParaRPr sz="2040" dirty="0">
              <a:latin typeface="Times New Roman"/>
              <a:cs typeface="Times New Roman"/>
            </a:endParaRPr>
          </a:p>
          <a:p>
            <a:pPr marL="193475" indent="-182534">
              <a:spcBef>
                <a:spcPts val="336"/>
              </a:spcBef>
              <a:buFont typeface="Arial MT"/>
              <a:buChar char="•"/>
              <a:tabLst>
                <a:tab pos="194051" algn="l"/>
              </a:tabLst>
            </a:pPr>
            <a:r>
              <a:rPr sz="2040" spc="-9" dirty="0">
                <a:latin typeface="Times New Roman"/>
                <a:cs typeface="Times New Roman"/>
              </a:rPr>
              <a:t>Variable-Length</a:t>
            </a:r>
            <a:r>
              <a:rPr sz="2040" spc="-14" dirty="0">
                <a:latin typeface="Times New Roman"/>
                <a:cs typeface="Times New Roman"/>
              </a:rPr>
              <a:t> </a:t>
            </a:r>
            <a:r>
              <a:rPr sz="2040" spc="9" dirty="0">
                <a:latin typeface="Times New Roman"/>
                <a:cs typeface="Times New Roman"/>
              </a:rPr>
              <a:t>Coding</a:t>
            </a:r>
            <a:endParaRPr sz="2040" dirty="0">
              <a:latin typeface="Times New Roman"/>
              <a:cs typeface="Times New Roman"/>
            </a:endParaRPr>
          </a:p>
          <a:p>
            <a:pPr marL="193475" indent="-182534">
              <a:spcBef>
                <a:spcPts val="326"/>
              </a:spcBef>
              <a:buFont typeface="Arial MT"/>
              <a:buChar char="•"/>
              <a:tabLst>
                <a:tab pos="194051" algn="l"/>
              </a:tabLst>
            </a:pPr>
            <a:r>
              <a:rPr sz="2040" spc="9" dirty="0">
                <a:latin typeface="Times New Roman"/>
                <a:cs typeface="Times New Roman"/>
              </a:rPr>
              <a:t>Bit-Plane</a:t>
            </a:r>
            <a:r>
              <a:rPr sz="2040" spc="-36" dirty="0">
                <a:latin typeface="Times New Roman"/>
                <a:cs typeface="Times New Roman"/>
              </a:rPr>
              <a:t> </a:t>
            </a:r>
            <a:r>
              <a:rPr sz="2040" spc="9" dirty="0">
                <a:latin typeface="Times New Roman"/>
                <a:cs typeface="Times New Roman"/>
              </a:rPr>
              <a:t>coding</a:t>
            </a:r>
            <a:endParaRPr sz="2040" dirty="0">
              <a:latin typeface="Times New Roman"/>
              <a:cs typeface="Times New Roman"/>
            </a:endParaRPr>
          </a:p>
          <a:p>
            <a:pPr marL="193475" indent="-182534">
              <a:spcBef>
                <a:spcPts val="326"/>
              </a:spcBef>
              <a:buFont typeface="Arial MT"/>
              <a:buChar char="•"/>
              <a:tabLst>
                <a:tab pos="194051" algn="l"/>
              </a:tabLst>
            </a:pPr>
            <a:r>
              <a:rPr sz="2040" spc="14" dirty="0">
                <a:latin typeface="Times New Roman"/>
                <a:cs typeface="Times New Roman"/>
              </a:rPr>
              <a:t>LZW</a:t>
            </a:r>
            <a:r>
              <a:rPr sz="2040" spc="-54" dirty="0">
                <a:latin typeface="Times New Roman"/>
                <a:cs typeface="Times New Roman"/>
              </a:rPr>
              <a:t> </a:t>
            </a:r>
            <a:r>
              <a:rPr sz="2040" spc="9" dirty="0">
                <a:latin typeface="Times New Roman"/>
                <a:cs typeface="Times New Roman"/>
              </a:rPr>
              <a:t>Coding</a:t>
            </a:r>
            <a:endParaRPr sz="2040" dirty="0">
              <a:latin typeface="Times New Roman"/>
              <a:cs typeface="Times New Roman"/>
            </a:endParaRPr>
          </a:p>
          <a:p>
            <a:pPr marL="193475" indent="-182534">
              <a:spcBef>
                <a:spcPts val="336"/>
              </a:spcBef>
              <a:buFont typeface="Arial MT"/>
              <a:buChar char="•"/>
              <a:tabLst>
                <a:tab pos="194051" algn="l"/>
              </a:tabLst>
            </a:pPr>
            <a:r>
              <a:rPr sz="2040" spc="9" dirty="0">
                <a:latin typeface="Times New Roman"/>
                <a:cs typeface="Times New Roman"/>
              </a:rPr>
              <a:t>Lossless</a:t>
            </a:r>
            <a:r>
              <a:rPr sz="2040" spc="-23" dirty="0">
                <a:latin typeface="Times New Roman"/>
                <a:cs typeface="Times New Roman"/>
              </a:rPr>
              <a:t> </a:t>
            </a:r>
            <a:r>
              <a:rPr sz="2040" spc="9" dirty="0">
                <a:latin typeface="Times New Roman"/>
                <a:cs typeface="Times New Roman"/>
              </a:rPr>
              <a:t>Predictive</a:t>
            </a:r>
            <a:r>
              <a:rPr sz="2040" spc="-27" dirty="0">
                <a:latin typeface="Times New Roman"/>
                <a:cs typeface="Times New Roman"/>
              </a:rPr>
              <a:t> </a:t>
            </a:r>
            <a:r>
              <a:rPr sz="2040" spc="14" dirty="0">
                <a:latin typeface="Times New Roman"/>
                <a:cs typeface="Times New Roman"/>
              </a:rPr>
              <a:t>Coding</a:t>
            </a:r>
            <a:endParaRPr sz="2040" dirty="0">
              <a:latin typeface="Times New Roman"/>
              <a:cs typeface="Times New Roman"/>
            </a:endParaRPr>
          </a:p>
        </p:txBody>
      </p:sp>
    </p:spTree>
    <p:extLst>
      <p:ext uri="{BB962C8B-B14F-4D97-AF65-F5344CB8AC3E}">
        <p14:creationId xmlns:p14="http://schemas.microsoft.com/office/powerpoint/2010/main" val="1430028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480" y="338554"/>
            <a:ext cx="8343899" cy="688737"/>
          </a:xfrm>
          <a:prstGeom prst="rect">
            <a:avLst/>
          </a:prstGeom>
        </p:spPr>
        <p:txBody>
          <a:bodyPr vert="horz" wrap="square" lIns="0" tIns="11516" rIns="0" bIns="0" rtlCol="0" anchor="ctr">
            <a:spAutoFit/>
          </a:bodyPr>
          <a:lstStyle/>
          <a:p>
            <a:pPr marL="11516">
              <a:lnSpc>
                <a:spcPct val="100000"/>
              </a:lnSpc>
              <a:spcBef>
                <a:spcPts val="91"/>
              </a:spcBef>
            </a:pPr>
            <a:r>
              <a:rPr b="1" spc="-5" dirty="0">
                <a:latin typeface="Times New Roman" panose="02020603050405020304" pitchFamily="18" charset="0"/>
                <a:cs typeface="Times New Roman" panose="02020603050405020304" pitchFamily="18" charset="0"/>
              </a:rPr>
              <a:t>Image</a:t>
            </a:r>
            <a:r>
              <a:rPr b="1" spc="-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Compression</a:t>
            </a:r>
          </a:p>
        </p:txBody>
      </p:sp>
      <p:sp>
        <p:nvSpPr>
          <p:cNvPr id="3" name="object 3"/>
          <p:cNvSpPr txBox="1"/>
          <p:nvPr/>
        </p:nvSpPr>
        <p:spPr>
          <a:xfrm>
            <a:off x="1309389" y="2239095"/>
            <a:ext cx="9554559" cy="1724604"/>
          </a:xfrm>
          <a:prstGeom prst="rect">
            <a:avLst/>
          </a:prstGeom>
        </p:spPr>
        <p:txBody>
          <a:bodyPr vert="horz" wrap="square" lIns="0" tIns="80039" rIns="0" bIns="0" rtlCol="0">
            <a:spAutoFit/>
          </a:bodyPr>
          <a:lstStyle/>
          <a:p>
            <a:pPr marL="193475" indent="-182534">
              <a:spcBef>
                <a:spcPts val="630"/>
              </a:spcBef>
              <a:buFont typeface="Arial MT"/>
              <a:buChar char="•"/>
              <a:tabLst>
                <a:tab pos="194051" algn="l"/>
              </a:tabLst>
            </a:pPr>
            <a:r>
              <a:rPr sz="2358" spc="-23" dirty="0">
                <a:solidFill>
                  <a:srgbClr val="FF0000"/>
                </a:solidFill>
                <a:latin typeface="Times New Roman"/>
                <a:cs typeface="Times New Roman"/>
              </a:rPr>
              <a:t>Types</a:t>
            </a:r>
            <a:r>
              <a:rPr sz="2358" spc="-14" dirty="0">
                <a:solidFill>
                  <a:srgbClr val="FF0000"/>
                </a:solidFill>
                <a:latin typeface="Times New Roman"/>
                <a:cs typeface="Times New Roman"/>
              </a:rPr>
              <a:t> </a:t>
            </a:r>
            <a:r>
              <a:rPr sz="2358" spc="9" dirty="0">
                <a:solidFill>
                  <a:srgbClr val="FF0000"/>
                </a:solidFill>
                <a:latin typeface="Times New Roman"/>
                <a:cs typeface="Times New Roman"/>
              </a:rPr>
              <a:t>of</a:t>
            </a:r>
            <a:r>
              <a:rPr sz="2358" spc="-23" dirty="0">
                <a:solidFill>
                  <a:srgbClr val="FF0000"/>
                </a:solidFill>
                <a:latin typeface="Times New Roman"/>
                <a:cs typeface="Times New Roman"/>
              </a:rPr>
              <a:t> </a:t>
            </a:r>
            <a:r>
              <a:rPr sz="2358" spc="9" dirty="0">
                <a:solidFill>
                  <a:srgbClr val="FF0000"/>
                </a:solidFill>
                <a:latin typeface="Times New Roman"/>
                <a:cs typeface="Times New Roman"/>
              </a:rPr>
              <a:t>Compression</a:t>
            </a:r>
            <a:endParaRPr sz="2358" dirty="0">
              <a:latin typeface="Times New Roman"/>
              <a:cs typeface="Times New Roman"/>
            </a:endParaRPr>
          </a:p>
          <a:p>
            <a:pPr marL="193475" indent="-182534">
              <a:spcBef>
                <a:spcPts val="544"/>
              </a:spcBef>
              <a:buFont typeface="Arial MT"/>
              <a:buChar char="•"/>
              <a:tabLst>
                <a:tab pos="194051" algn="l"/>
              </a:tabLst>
            </a:pPr>
            <a:r>
              <a:rPr sz="2358" spc="-45" dirty="0">
                <a:latin typeface="Times New Roman"/>
                <a:cs typeface="Times New Roman"/>
              </a:rPr>
              <a:t>Two</a:t>
            </a:r>
            <a:r>
              <a:rPr sz="2358" spc="-14" dirty="0">
                <a:latin typeface="Times New Roman"/>
                <a:cs typeface="Times New Roman"/>
              </a:rPr>
              <a:t> </a:t>
            </a:r>
            <a:r>
              <a:rPr sz="2358" spc="9" dirty="0">
                <a:latin typeface="Times New Roman"/>
                <a:cs typeface="Times New Roman"/>
              </a:rPr>
              <a:t>broad</a:t>
            </a:r>
            <a:r>
              <a:rPr sz="2358" spc="14" dirty="0">
                <a:latin typeface="Times New Roman"/>
                <a:cs typeface="Times New Roman"/>
              </a:rPr>
              <a:t> </a:t>
            </a:r>
            <a:r>
              <a:rPr sz="2358" spc="5" dirty="0">
                <a:latin typeface="Times New Roman"/>
                <a:cs typeface="Times New Roman"/>
              </a:rPr>
              <a:t>categories</a:t>
            </a:r>
            <a:endParaRPr sz="2358" dirty="0">
              <a:latin typeface="Times New Roman"/>
              <a:cs typeface="Times New Roman"/>
            </a:endParaRPr>
          </a:p>
          <a:p>
            <a:pPr marL="193475" indent="-182534">
              <a:spcBef>
                <a:spcPts val="544"/>
              </a:spcBef>
              <a:buFont typeface="Arial MT"/>
              <a:buChar char="•"/>
              <a:tabLst>
                <a:tab pos="194051" algn="l"/>
              </a:tabLst>
            </a:pPr>
            <a:r>
              <a:rPr sz="2358" spc="9" dirty="0">
                <a:latin typeface="Times New Roman"/>
                <a:cs typeface="Times New Roman"/>
              </a:rPr>
              <a:t>1.</a:t>
            </a:r>
            <a:r>
              <a:rPr sz="2358" spc="-23" dirty="0">
                <a:latin typeface="Times New Roman"/>
                <a:cs typeface="Times New Roman"/>
              </a:rPr>
              <a:t> </a:t>
            </a:r>
            <a:r>
              <a:rPr sz="2358" spc="9" dirty="0">
                <a:latin typeface="Times New Roman"/>
                <a:cs typeface="Times New Roman"/>
              </a:rPr>
              <a:t>Lossless</a:t>
            </a:r>
            <a:r>
              <a:rPr sz="2358" spc="-23" dirty="0">
                <a:latin typeface="Times New Roman"/>
                <a:cs typeface="Times New Roman"/>
              </a:rPr>
              <a:t> </a:t>
            </a:r>
            <a:r>
              <a:rPr sz="2358" spc="9" dirty="0">
                <a:latin typeface="Times New Roman"/>
                <a:cs typeface="Times New Roman"/>
              </a:rPr>
              <a:t>algorithms.</a:t>
            </a:r>
            <a:endParaRPr sz="2358" dirty="0">
              <a:latin typeface="Times New Roman"/>
              <a:cs typeface="Times New Roman"/>
            </a:endParaRPr>
          </a:p>
          <a:p>
            <a:pPr marL="193475" indent="-182534">
              <a:spcBef>
                <a:spcPts val="544"/>
              </a:spcBef>
              <a:buFont typeface="Arial MT"/>
              <a:buChar char="•"/>
              <a:tabLst>
                <a:tab pos="194051" algn="l"/>
              </a:tabLst>
            </a:pPr>
            <a:r>
              <a:rPr sz="2358" spc="9" dirty="0">
                <a:latin typeface="Times New Roman"/>
                <a:cs typeface="Times New Roman"/>
              </a:rPr>
              <a:t>2.</a:t>
            </a:r>
            <a:r>
              <a:rPr sz="2358" spc="-18" dirty="0">
                <a:latin typeface="Times New Roman"/>
                <a:cs typeface="Times New Roman"/>
              </a:rPr>
              <a:t> </a:t>
            </a:r>
            <a:r>
              <a:rPr sz="2358" spc="9" dirty="0">
                <a:latin typeface="Times New Roman"/>
                <a:cs typeface="Times New Roman"/>
              </a:rPr>
              <a:t>Lossy</a:t>
            </a:r>
            <a:r>
              <a:rPr sz="2358" spc="-18" dirty="0">
                <a:latin typeface="Times New Roman"/>
                <a:cs typeface="Times New Roman"/>
              </a:rPr>
              <a:t> </a:t>
            </a:r>
            <a:r>
              <a:rPr sz="2358" spc="9" dirty="0">
                <a:latin typeface="Times New Roman"/>
                <a:cs typeface="Times New Roman"/>
              </a:rPr>
              <a:t>algorithms.</a:t>
            </a:r>
            <a:endParaRPr sz="2358" dirty="0">
              <a:latin typeface="Times New Roman"/>
              <a:cs typeface="Times New Roman"/>
            </a:endParaRPr>
          </a:p>
        </p:txBody>
      </p:sp>
    </p:spTree>
    <p:extLst>
      <p:ext uri="{BB962C8B-B14F-4D97-AF65-F5344CB8AC3E}">
        <p14:creationId xmlns:p14="http://schemas.microsoft.com/office/powerpoint/2010/main" val="1580481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6">
            <a:extLst>
              <a:ext uri="{FF2B5EF4-FFF2-40B4-BE49-F238E27FC236}">
                <a16:creationId xmlns:a16="http://schemas.microsoft.com/office/drawing/2014/main" id="{486F662E-8A47-61AA-906B-7E2A504458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0"/>
            <a:ext cx="24288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8A516E6-7EE7-0F04-3174-F098E5FFEE53}"/>
              </a:ext>
            </a:extLst>
          </p:cNvPr>
          <p:cNvSpPr txBox="1"/>
          <p:nvPr/>
        </p:nvSpPr>
        <p:spPr>
          <a:xfrm>
            <a:off x="2509043" y="2539953"/>
            <a:ext cx="7173913" cy="1569660"/>
          </a:xfrm>
          <a:prstGeom prst="rect">
            <a:avLst/>
          </a:prstGeom>
          <a:noFill/>
        </p:spPr>
        <p:txBody>
          <a:bodyPr>
            <a:spAutoFit/>
          </a:bodyPr>
          <a:lstStyle/>
          <a:p>
            <a:pPr algn="ctr">
              <a:defRPr/>
            </a:pPr>
            <a:endParaRPr lang="en-US" sz="2400" b="1" dirty="0">
              <a:solidFill>
                <a:srgbClr val="FF0000"/>
              </a:solidFill>
              <a:effectLst>
                <a:outerShdw blurRad="38100" dist="38100" dir="2700000" algn="tl">
                  <a:srgbClr val="000000">
                    <a:alpha val="43137"/>
                  </a:srgbClr>
                </a:outerShdw>
              </a:effectLst>
            </a:endParaRPr>
          </a:p>
          <a:p>
            <a:pPr algn="ctr">
              <a:defRPr/>
            </a:pPr>
            <a:r>
              <a:rPr lang="en-US" sz="2400" b="1" dirty="0">
                <a:effectLst>
                  <a:outerShdw blurRad="38100" dist="38100" dir="2700000" algn="tl">
                    <a:srgbClr val="000000">
                      <a:alpha val="43137"/>
                    </a:srgbClr>
                  </a:outerShdw>
                </a:effectLst>
                <a:cs typeface="Times New Roman" panose="02020603050405020304" pitchFamily="18" charset="0"/>
              </a:rPr>
              <a:t>Variable Length Coding –Bit – Plane Coding Lossless Predictive Coding – </a:t>
            </a:r>
            <a:r>
              <a:rPr lang="en-US" sz="2400" b="1" dirty="0" err="1">
                <a:effectLst>
                  <a:outerShdw blurRad="38100" dist="38100" dir="2700000" algn="tl">
                    <a:srgbClr val="000000">
                      <a:alpha val="43137"/>
                    </a:srgbClr>
                  </a:outerShdw>
                </a:effectLst>
                <a:cs typeface="Times New Roman" panose="02020603050405020304" pitchFamily="18" charset="0"/>
              </a:rPr>
              <a:t>Lossy</a:t>
            </a:r>
            <a:r>
              <a:rPr lang="en-US" sz="2400" b="1" dirty="0">
                <a:effectLst>
                  <a:outerShdw blurRad="38100" dist="38100" dir="2700000" algn="tl">
                    <a:srgbClr val="000000">
                      <a:alpha val="43137"/>
                    </a:srgbClr>
                  </a:outerShdw>
                </a:effectLst>
                <a:cs typeface="Times New Roman" panose="02020603050405020304" pitchFamily="18" charset="0"/>
              </a:rPr>
              <a:t> Compression – </a:t>
            </a:r>
            <a:r>
              <a:rPr lang="en-US" sz="2400" b="1" dirty="0" err="1">
                <a:effectLst>
                  <a:outerShdw blurRad="38100" dist="38100" dir="2700000" algn="tl">
                    <a:srgbClr val="000000">
                      <a:alpha val="43137"/>
                    </a:srgbClr>
                  </a:outerShdw>
                </a:effectLst>
                <a:cs typeface="Times New Roman" panose="02020603050405020304" pitchFamily="18" charset="0"/>
              </a:rPr>
              <a:t>Lossy</a:t>
            </a:r>
            <a:r>
              <a:rPr lang="en-US" sz="2400" b="1" dirty="0">
                <a:effectLst>
                  <a:outerShdw blurRad="38100" dist="38100" dir="2700000" algn="tl">
                    <a:srgbClr val="000000">
                      <a:alpha val="43137"/>
                    </a:srgbClr>
                  </a:outerShdw>
                </a:effectLst>
                <a:cs typeface="Times New Roman" panose="02020603050405020304" pitchFamily="18" charset="0"/>
              </a:rPr>
              <a:t> Predictive Coding.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2B63-29CF-0601-D5BB-C9A232083DD0}"/>
              </a:ext>
            </a:extLst>
          </p:cNvPr>
          <p:cNvSpPr>
            <a:spLocks noGrp="1"/>
          </p:cNvSpPr>
          <p:nvPr>
            <p:ph type="title"/>
          </p:nvPr>
        </p:nvSpPr>
        <p:spPr/>
        <p:txBody>
          <a:bodyPr/>
          <a:lstStyle/>
          <a:p>
            <a:r>
              <a:rPr lang="en-IN" dirty="0">
                <a:latin typeface="Cambria" panose="02040503050406030204" pitchFamily="18" charset="0"/>
                <a:ea typeface="Cambria" panose="02040503050406030204" pitchFamily="18" charset="0"/>
              </a:rPr>
              <a:t>Feature-Based Selection</a:t>
            </a:r>
          </a:p>
        </p:txBody>
      </p:sp>
      <p:sp>
        <p:nvSpPr>
          <p:cNvPr id="3" name="Content Placeholder 2">
            <a:extLst>
              <a:ext uri="{FF2B5EF4-FFF2-40B4-BE49-F238E27FC236}">
                <a16:creationId xmlns:a16="http://schemas.microsoft.com/office/drawing/2014/main" id="{A654F4C6-3901-89BE-F2D1-792EF834BC74}"/>
              </a:ext>
            </a:extLst>
          </p:cNvPr>
          <p:cNvSpPr>
            <a:spLocks noGrp="1"/>
          </p:cNvSpPr>
          <p:nvPr>
            <p:ph idx="1"/>
          </p:nvPr>
        </p:nvSpPr>
        <p:spPr>
          <a:xfrm>
            <a:off x="838200" y="2183780"/>
            <a:ext cx="10515600" cy="2238930"/>
          </a:xfrm>
        </p:spPr>
        <p:txBody>
          <a:bodyPr/>
          <a:lstStyle/>
          <a:p>
            <a:pPr algn="just"/>
            <a:r>
              <a:rPr lang="en-US" b="0" i="0" dirty="0">
                <a:effectLst/>
                <a:latin typeface="Cambria" panose="02040503050406030204" pitchFamily="18" charset="0"/>
                <a:ea typeface="Cambria" panose="02040503050406030204" pitchFamily="18" charset="0"/>
              </a:rPr>
              <a:t>ROI selection can also be guided by specific features or characteristics of the image</a:t>
            </a:r>
          </a:p>
          <a:p>
            <a:pPr algn="just"/>
            <a:r>
              <a:rPr lang="en-US" dirty="0">
                <a:latin typeface="Cambria" panose="02040503050406030204" pitchFamily="18" charset="0"/>
                <a:ea typeface="Cambria" panose="02040503050406030204" pitchFamily="18" charset="0"/>
              </a:rPr>
              <a:t>Example: In face recognition systems, the ROI might be determined based on </a:t>
            </a:r>
            <a:r>
              <a:rPr lang="en-US" dirty="0">
                <a:solidFill>
                  <a:srgbClr val="FF0000"/>
                </a:solidFill>
                <a:latin typeface="Cambria" panose="02040503050406030204" pitchFamily="18" charset="0"/>
                <a:ea typeface="Cambria" panose="02040503050406030204" pitchFamily="18" charset="0"/>
              </a:rPr>
              <a:t>facial features such as eyes, nose, and mouth</a:t>
            </a:r>
            <a:r>
              <a:rPr lang="en-US" dirty="0">
                <a:solidFill>
                  <a:srgbClr val="0D0D0D"/>
                </a:solidFill>
                <a:latin typeface="Cambria" panose="02040503050406030204" pitchFamily="18" charset="0"/>
                <a:ea typeface="Cambria" panose="02040503050406030204" pitchFamily="18" charset="0"/>
              </a:rPr>
              <a:t>.</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20373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7F43D62-368E-808A-1A3C-54ACD12E6A7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EFE304F-9626-4357-BDB1-FBC28A067317}" type="slidenum">
              <a:rPr lang="en-US" altLang="en-US">
                <a:latin typeface="Arial" panose="020B0604020202020204" pitchFamily="34" charset="0"/>
              </a:rPr>
              <a:pPr/>
              <a:t>80</a:t>
            </a:fld>
            <a:endParaRPr lang="en-US" altLang="en-US">
              <a:latin typeface="Arial" panose="020B0604020202020204" pitchFamily="34" charset="0"/>
            </a:endParaRPr>
          </a:p>
        </p:txBody>
      </p:sp>
      <p:sp>
        <p:nvSpPr>
          <p:cNvPr id="4098" name="Rectangle 2">
            <a:extLst>
              <a:ext uri="{FF2B5EF4-FFF2-40B4-BE49-F238E27FC236}">
                <a16:creationId xmlns:a16="http://schemas.microsoft.com/office/drawing/2014/main" id="{5D672760-6EA2-F167-EEEB-A77F95B081E5}"/>
              </a:ext>
            </a:extLst>
          </p:cNvPr>
          <p:cNvSpPr>
            <a:spLocks noGrp="1" noChangeArrowheads="1"/>
          </p:cNvSpPr>
          <p:nvPr>
            <p:ph type="body" idx="1"/>
          </p:nvPr>
        </p:nvSpPr>
        <p:spPr>
          <a:xfrm>
            <a:off x="730898" y="435429"/>
            <a:ext cx="8229600" cy="5791200"/>
          </a:xfrm>
        </p:spPr>
        <p:txBody>
          <a:bodyPr/>
          <a:lstStyle/>
          <a:p>
            <a:pPr algn="just" eaLnBrk="1" hangingPunct="1">
              <a:buClr>
                <a:schemeClr val="tx1"/>
              </a:buClr>
              <a:buFont typeface="Wingdings" panose="05000000000000000000" pitchFamily="2" charset="2"/>
              <a:buChar char="Ø"/>
              <a:defRPr/>
            </a:pPr>
            <a:r>
              <a:rPr lang="en-US" altLang="en-US" sz="3600" b="1" dirty="0">
                <a:latin typeface="Arial" panose="020B0604020202020204" pitchFamily="34" charset="0"/>
              </a:rPr>
              <a:t>Introduction and Overview</a:t>
            </a:r>
            <a:r>
              <a:rPr lang="en-US" altLang="en-US" dirty="0">
                <a:latin typeface="Arial" panose="020B0604020202020204" pitchFamily="34" charset="0"/>
              </a:rPr>
              <a:t> </a:t>
            </a:r>
          </a:p>
          <a:p>
            <a:pPr algn="just" eaLnBrk="1" hangingPunct="1">
              <a:buClr>
                <a:schemeClr val="tx1"/>
              </a:buClr>
              <a:buFont typeface="Wingdings" panose="05000000000000000000" pitchFamily="2" charset="2"/>
              <a:buChar char="Ø"/>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The field of image compression continues to grow at a rapid pace </a:t>
            </a:r>
          </a:p>
          <a:p>
            <a:pPr algn="just" eaLnBrk="1" hangingPunct="1">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As we look to the future, the need to store and transmit images will only continue to increase faster than the available capability to process all the data</a:t>
            </a:r>
            <a:r>
              <a:rPr lang="en-US" altLang="en-US" dirty="0"/>
              <a:t> </a:t>
            </a:r>
          </a:p>
          <a:p>
            <a:pPr algn="just" eaLnBrk="1" hangingPunct="1">
              <a:buClr>
                <a:schemeClr val="tx1"/>
              </a:buClr>
              <a:buFont typeface="Wingdings" panose="05000000000000000000" pitchFamily="2" charset="2"/>
              <a:buNone/>
              <a:defRPr/>
            </a:pPr>
            <a:endParaRPr lang="en-US"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EFD87C9-0D40-1E5E-D290-5A79961C1B6B}"/>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534FD6F-58FF-4657-AAE3-88AC632324D7}" type="slidenum">
              <a:rPr lang="en-US" altLang="en-US">
                <a:latin typeface="Arial" panose="020B0604020202020204" pitchFamily="34" charset="0"/>
              </a:rPr>
              <a:pPr/>
              <a:t>81</a:t>
            </a:fld>
            <a:endParaRPr lang="en-US" altLang="en-US">
              <a:latin typeface="Arial" panose="020B0604020202020204" pitchFamily="34" charset="0"/>
            </a:endParaRPr>
          </a:p>
        </p:txBody>
      </p:sp>
      <p:sp>
        <p:nvSpPr>
          <p:cNvPr id="5122" name="Rectangle 2">
            <a:extLst>
              <a:ext uri="{FF2B5EF4-FFF2-40B4-BE49-F238E27FC236}">
                <a16:creationId xmlns:a16="http://schemas.microsoft.com/office/drawing/2014/main" id="{CC8660ED-4576-6787-9A2E-EB5F9149D5CD}"/>
              </a:ext>
            </a:extLst>
          </p:cNvPr>
          <p:cNvSpPr>
            <a:spLocks noGrp="1" noChangeArrowheads="1"/>
          </p:cNvSpPr>
          <p:nvPr>
            <p:ph type="body" idx="1"/>
          </p:nvPr>
        </p:nvSpPr>
        <p:spPr>
          <a:xfrm>
            <a:off x="381000" y="609600"/>
            <a:ext cx="8229600" cy="4083698"/>
          </a:xfrm>
        </p:spPr>
        <p:txBody>
          <a:bodyPr/>
          <a:lstStyle/>
          <a:p>
            <a:pPr marL="609600" indent="-609600">
              <a:buClr>
                <a:schemeClr val="tx1"/>
              </a:buClr>
              <a:buFont typeface="Wingdings" panose="05000000000000000000" pitchFamily="2" charset="2"/>
              <a:buChar char="ü"/>
              <a:defRPr/>
            </a:pPr>
            <a:r>
              <a:rPr lang="en-US" altLang="en-US" dirty="0">
                <a:latin typeface="Arial" panose="020B0604020202020204" pitchFamily="34" charset="0"/>
              </a:rPr>
              <a:t>Applications that require image compression are many and varied such as:</a:t>
            </a:r>
          </a:p>
          <a:p>
            <a:pPr marL="609600" indent="-609600">
              <a:buNone/>
              <a:defRPr/>
            </a:pPr>
            <a:endParaRPr lang="en-US" altLang="en-US" dirty="0">
              <a:latin typeface="Arial" panose="020B0604020202020204" pitchFamily="34" charset="0"/>
            </a:endParaRPr>
          </a:p>
          <a:p>
            <a:pPr marL="609600" indent="-609600">
              <a:buClr>
                <a:schemeClr val="tx1"/>
              </a:buClr>
              <a:buFont typeface="Wingdings" panose="05000000000000000000" pitchFamily="2" charset="2"/>
              <a:buAutoNum type="arabicPeriod"/>
              <a:defRPr/>
            </a:pPr>
            <a:r>
              <a:rPr lang="en-US" altLang="en-US" dirty="0">
                <a:latin typeface="Arial" panose="020B0604020202020204" pitchFamily="34" charset="0"/>
              </a:rPr>
              <a:t>Internet </a:t>
            </a:r>
          </a:p>
          <a:p>
            <a:pPr marL="609600" indent="-609600">
              <a:buClr>
                <a:schemeClr val="tx1"/>
              </a:buClr>
              <a:buFont typeface="Wingdings" panose="05000000000000000000" pitchFamily="2" charset="2"/>
              <a:buAutoNum type="arabicPeriod"/>
              <a:defRPr/>
            </a:pPr>
            <a:r>
              <a:rPr lang="en-US" altLang="en-US" dirty="0">
                <a:latin typeface="Arial" panose="020B0604020202020204" pitchFamily="34" charset="0"/>
              </a:rPr>
              <a:t>Businesses </a:t>
            </a:r>
          </a:p>
          <a:p>
            <a:pPr marL="609600" indent="-609600">
              <a:buClr>
                <a:schemeClr val="tx1"/>
              </a:buClr>
              <a:buFont typeface="Wingdings" panose="05000000000000000000" pitchFamily="2" charset="2"/>
              <a:buAutoNum type="arabicPeriod"/>
              <a:defRPr/>
            </a:pPr>
            <a:r>
              <a:rPr lang="en-US" altLang="en-US" dirty="0">
                <a:latin typeface="Arial" panose="020B0604020202020204" pitchFamily="34" charset="0"/>
              </a:rPr>
              <a:t>Multimedia</a:t>
            </a:r>
          </a:p>
          <a:p>
            <a:pPr marL="609600" indent="-609600">
              <a:buClr>
                <a:schemeClr val="tx1"/>
              </a:buClr>
              <a:buFont typeface="Wingdings" panose="05000000000000000000" pitchFamily="2" charset="2"/>
              <a:buAutoNum type="arabicPeriod"/>
              <a:defRPr/>
            </a:pPr>
            <a:r>
              <a:rPr lang="en-US" altLang="en-US" dirty="0">
                <a:latin typeface="Arial" panose="020B0604020202020204" pitchFamily="34" charset="0"/>
              </a:rPr>
              <a:t>Satellite imaging </a:t>
            </a:r>
          </a:p>
          <a:p>
            <a:pPr marL="609600" indent="-609600">
              <a:buClr>
                <a:schemeClr val="tx1"/>
              </a:buClr>
              <a:buFont typeface="Wingdings" panose="05000000000000000000" pitchFamily="2" charset="2"/>
              <a:buAutoNum type="arabicPeriod"/>
              <a:defRPr/>
            </a:pPr>
            <a:r>
              <a:rPr lang="en-US" altLang="en-US" dirty="0">
                <a:latin typeface="Arial" panose="020B0604020202020204" pitchFamily="34" charset="0"/>
              </a:rPr>
              <a:t>Medical imaging </a:t>
            </a:r>
          </a:p>
          <a:p>
            <a:pPr marL="609600" indent="-609600">
              <a:buNone/>
              <a:defRPr/>
            </a:pPr>
            <a:endParaRPr lang="en-US" altLang="en-US" dirty="0">
              <a:latin typeface="Arial" panose="020B0604020202020204" pitchFamily="34" charset="0"/>
            </a:endParaRPr>
          </a:p>
          <a:p>
            <a:pPr marL="609600" indent="-609600">
              <a:buNone/>
              <a:defRPr/>
            </a:pPr>
            <a:endParaRPr lang="en-US" altLang="en-US" dirty="0">
              <a:latin typeface="Arial" panose="020B0604020202020204" pitchFamily="34" charset="0"/>
            </a:endParaRPr>
          </a:p>
          <a:p>
            <a:pPr marL="609600" indent="-609600">
              <a:buNone/>
              <a:defRPr/>
            </a:pPr>
            <a:endParaRPr lang="en-US"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7C46BA-CF9B-861E-7083-F728C673349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249D380-F9F3-4465-A4BB-BE4CABEE9809}" type="slidenum">
              <a:rPr lang="en-US" altLang="en-US">
                <a:latin typeface="Arial" panose="020B0604020202020204" pitchFamily="34" charset="0"/>
              </a:rPr>
              <a:pPr/>
              <a:t>82</a:t>
            </a:fld>
            <a:endParaRPr lang="en-US" altLang="en-US">
              <a:latin typeface="Arial" panose="020B0604020202020204" pitchFamily="34" charset="0"/>
            </a:endParaRPr>
          </a:p>
        </p:txBody>
      </p:sp>
      <p:sp>
        <p:nvSpPr>
          <p:cNvPr id="6146" name="Rectangle 2">
            <a:extLst>
              <a:ext uri="{FF2B5EF4-FFF2-40B4-BE49-F238E27FC236}">
                <a16:creationId xmlns:a16="http://schemas.microsoft.com/office/drawing/2014/main" id="{B6FC4DBB-174E-2053-3A81-34E3978D6EE4}"/>
              </a:ext>
            </a:extLst>
          </p:cNvPr>
          <p:cNvSpPr>
            <a:spLocks noGrp="1" noChangeArrowheads="1"/>
          </p:cNvSpPr>
          <p:nvPr>
            <p:ph type="body" idx="1"/>
          </p:nvPr>
        </p:nvSpPr>
        <p:spPr>
          <a:xfrm>
            <a:off x="861526" y="398106"/>
            <a:ext cx="8229600" cy="3968621"/>
          </a:xfrm>
        </p:spPr>
        <p:txBody>
          <a:bodyPr/>
          <a:lstStyle/>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Compression algorithm development starts with applications to two-dimensional (2-D) still images </a:t>
            </a:r>
          </a:p>
          <a:p>
            <a:pPr algn="just" eaLnBrk="1" hangingPunct="1">
              <a:lnSpc>
                <a:spcPct val="90000"/>
              </a:lnSpc>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After the 2-D methods are developed, they are often extended to video (motion imaging)</a:t>
            </a:r>
          </a:p>
          <a:p>
            <a:pPr algn="just" eaLnBrk="1" hangingPunct="1">
              <a:lnSpc>
                <a:spcPct val="90000"/>
              </a:lnSpc>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However, we will focus on image compression of single frames of image data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B67636D-0F77-C26B-159A-7C679E8B5109}"/>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69214C1-C543-4328-A231-927A68DC869A}" type="slidenum">
              <a:rPr lang="en-US" altLang="en-US">
                <a:latin typeface="Arial" panose="020B0604020202020204" pitchFamily="34" charset="0"/>
              </a:rPr>
              <a:pPr/>
              <a:t>83</a:t>
            </a:fld>
            <a:endParaRPr lang="en-US" altLang="en-US">
              <a:latin typeface="Arial" panose="020B0604020202020204" pitchFamily="34" charset="0"/>
            </a:endParaRPr>
          </a:p>
        </p:txBody>
      </p:sp>
      <p:sp>
        <p:nvSpPr>
          <p:cNvPr id="7170" name="Rectangle 2">
            <a:extLst>
              <a:ext uri="{FF2B5EF4-FFF2-40B4-BE49-F238E27FC236}">
                <a16:creationId xmlns:a16="http://schemas.microsoft.com/office/drawing/2014/main" id="{76432FA5-F8DA-F96D-3FBE-31985C31888A}"/>
              </a:ext>
            </a:extLst>
          </p:cNvPr>
          <p:cNvSpPr>
            <a:spLocks noGrp="1" noChangeArrowheads="1"/>
          </p:cNvSpPr>
          <p:nvPr>
            <p:ph type="body" idx="1"/>
          </p:nvPr>
        </p:nvSpPr>
        <p:spPr>
          <a:xfrm>
            <a:off x="982824" y="612710"/>
            <a:ext cx="8229600" cy="4799045"/>
          </a:xfrm>
        </p:spPr>
        <p:txBody>
          <a:bodyPr/>
          <a:lstStyle/>
          <a:p>
            <a:pPr algn="just" eaLnBrk="1" hangingPunct="1">
              <a:buClr>
                <a:schemeClr val="tx1"/>
              </a:buClr>
              <a:buFont typeface="Wingdings" panose="05000000000000000000" pitchFamily="2" charset="2"/>
              <a:buChar char="ü"/>
              <a:defRPr/>
            </a:pPr>
            <a:r>
              <a:rPr lang="en-US" altLang="en-US" i="1" dirty="0">
                <a:latin typeface="Arial" panose="020B0604020202020204" pitchFamily="34" charset="0"/>
              </a:rPr>
              <a:t>Image compression</a:t>
            </a:r>
            <a:r>
              <a:rPr lang="en-US" altLang="en-US" dirty="0">
                <a:latin typeface="Arial" panose="020B0604020202020204" pitchFamily="34" charset="0"/>
              </a:rPr>
              <a:t> involves reducing the size of image data files, while </a:t>
            </a:r>
            <a:r>
              <a:rPr lang="en-US" altLang="en-US" i="1" dirty="0">
                <a:latin typeface="Arial" panose="020B0604020202020204" pitchFamily="34" charset="0"/>
              </a:rPr>
              <a:t>retaining necessary information </a:t>
            </a:r>
          </a:p>
          <a:p>
            <a:pPr algn="just" eaLnBrk="1" hangingPunct="1">
              <a:buClr>
                <a:schemeClr val="tx1"/>
              </a:buClr>
              <a:buFont typeface="Wingdings" panose="05000000000000000000" pitchFamily="2" charset="2"/>
              <a:buChar char="ü"/>
              <a:defRPr/>
            </a:pPr>
            <a:endParaRPr lang="en-US" altLang="en-US" i="1"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Retaining necessary information depends upon the application</a:t>
            </a:r>
          </a:p>
          <a:p>
            <a:pPr algn="just" eaLnBrk="1" hangingPunct="1">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Image segmentation methods, which are primarily a data reduction process, can be used for compression</a:t>
            </a:r>
            <a:r>
              <a:rPr lang="en-US" altLang="en-US" dirty="0"/>
              <a:t> </a:t>
            </a:r>
          </a:p>
          <a:p>
            <a:pPr algn="just" eaLnBrk="1" hangingPunct="1">
              <a:buFont typeface="Wingdings" panose="05000000000000000000" pitchFamily="2" charset="2"/>
              <a:buNone/>
              <a:defRPr/>
            </a:pPr>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F6110D1-0ECC-A1FA-CD19-A7F83C4AACC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ED54643-0D6E-412E-B2F2-DF6820F11BA7}" type="slidenum">
              <a:rPr lang="en-US" altLang="en-US">
                <a:latin typeface="Arial" panose="020B0604020202020204" pitchFamily="34" charset="0"/>
              </a:rPr>
              <a:pPr/>
              <a:t>84</a:t>
            </a:fld>
            <a:endParaRPr lang="en-US" altLang="en-US">
              <a:latin typeface="Arial" panose="020B0604020202020204" pitchFamily="34" charset="0"/>
            </a:endParaRPr>
          </a:p>
        </p:txBody>
      </p:sp>
      <p:sp>
        <p:nvSpPr>
          <p:cNvPr id="8194" name="Rectangle 2">
            <a:extLst>
              <a:ext uri="{FF2B5EF4-FFF2-40B4-BE49-F238E27FC236}">
                <a16:creationId xmlns:a16="http://schemas.microsoft.com/office/drawing/2014/main" id="{57E434D5-1A64-828B-AAE7-137FA2C0A062}"/>
              </a:ext>
            </a:extLst>
          </p:cNvPr>
          <p:cNvSpPr>
            <a:spLocks noGrp="1" noChangeArrowheads="1"/>
          </p:cNvSpPr>
          <p:nvPr>
            <p:ph type="body" idx="1"/>
          </p:nvPr>
        </p:nvSpPr>
        <p:spPr>
          <a:xfrm>
            <a:off x="217714" y="435428"/>
            <a:ext cx="8229600" cy="5791200"/>
          </a:xfrm>
        </p:spPr>
        <p:txBody>
          <a:bodyPr/>
          <a:lstStyle/>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The </a:t>
            </a:r>
            <a:r>
              <a:rPr lang="en-US" altLang="en-US" dirty="0">
                <a:solidFill>
                  <a:srgbClr val="FF0000"/>
                </a:solidFill>
                <a:latin typeface="Arial" panose="020B0604020202020204" pitchFamily="34" charset="0"/>
              </a:rPr>
              <a:t>reduced file created by the compression process is called the </a:t>
            </a:r>
            <a:r>
              <a:rPr lang="en-US" altLang="en-US" i="1" dirty="0">
                <a:solidFill>
                  <a:srgbClr val="FF0000"/>
                </a:solidFill>
                <a:latin typeface="Arial" panose="020B0604020202020204" pitchFamily="34" charset="0"/>
              </a:rPr>
              <a:t>compressed file</a:t>
            </a:r>
            <a:r>
              <a:rPr lang="en-US" altLang="en-US" dirty="0">
                <a:solidFill>
                  <a:srgbClr val="FF0000"/>
                </a:solidFill>
                <a:latin typeface="Arial" panose="020B0604020202020204" pitchFamily="34" charset="0"/>
              </a:rPr>
              <a:t> </a:t>
            </a:r>
            <a:r>
              <a:rPr lang="en-US" altLang="en-US" dirty="0">
                <a:latin typeface="Arial" panose="020B0604020202020204" pitchFamily="34" charset="0"/>
              </a:rPr>
              <a:t>and is used to reconstruct the image, resulting in the </a:t>
            </a:r>
            <a:r>
              <a:rPr lang="en-US" altLang="en-US" i="1" dirty="0">
                <a:latin typeface="Arial" panose="020B0604020202020204" pitchFamily="34" charset="0"/>
              </a:rPr>
              <a:t>decompressed image</a:t>
            </a:r>
            <a:r>
              <a:rPr lang="en-US" altLang="en-US" dirty="0">
                <a:latin typeface="Arial" panose="020B0604020202020204" pitchFamily="34" charset="0"/>
              </a:rPr>
              <a:t> </a:t>
            </a:r>
          </a:p>
          <a:p>
            <a:pPr algn="just" eaLnBrk="1" hangingPunct="1">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The original image, before any compression is performed, is called the </a:t>
            </a:r>
            <a:r>
              <a:rPr lang="en-US" altLang="en-US" i="1" dirty="0">
                <a:solidFill>
                  <a:srgbClr val="FF0000"/>
                </a:solidFill>
                <a:latin typeface="Arial" panose="020B0604020202020204" pitchFamily="34" charset="0"/>
              </a:rPr>
              <a:t>uncompressed</a:t>
            </a:r>
            <a:r>
              <a:rPr lang="en-US" altLang="en-US" dirty="0">
                <a:solidFill>
                  <a:srgbClr val="FF0000"/>
                </a:solidFill>
                <a:latin typeface="Arial" panose="020B0604020202020204" pitchFamily="34" charset="0"/>
              </a:rPr>
              <a:t> </a:t>
            </a:r>
            <a:r>
              <a:rPr lang="en-US" altLang="en-US" i="1" dirty="0">
                <a:solidFill>
                  <a:srgbClr val="FF0000"/>
                </a:solidFill>
                <a:latin typeface="Arial" panose="020B0604020202020204" pitchFamily="34" charset="0"/>
              </a:rPr>
              <a:t>image file</a:t>
            </a:r>
          </a:p>
          <a:p>
            <a:pPr algn="just" eaLnBrk="1" hangingPunct="1">
              <a:buClr>
                <a:schemeClr val="tx1"/>
              </a:buClr>
              <a:buFont typeface="Wingdings" panose="05000000000000000000" pitchFamily="2" charset="2"/>
              <a:buChar char="ü"/>
              <a:defRPr/>
            </a:pPr>
            <a:endParaRPr lang="en-US" altLang="en-US" dirty="0">
              <a:solidFill>
                <a:srgbClr val="FF0000"/>
              </a:solidFill>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The ratio of the original, uncompressed image file and the compressed file is referred to as the </a:t>
            </a:r>
            <a:r>
              <a:rPr lang="en-US" altLang="en-US" i="1" dirty="0">
                <a:solidFill>
                  <a:srgbClr val="FF0000"/>
                </a:solidFill>
                <a:latin typeface="Arial" panose="020B0604020202020204" pitchFamily="34" charset="0"/>
              </a:rPr>
              <a:t>compression ratio</a:t>
            </a:r>
            <a:r>
              <a:rPr lang="en-US" altLang="en-US" dirty="0">
                <a:solidFill>
                  <a:srgbClr val="FF0000"/>
                </a:solidFill>
                <a:latin typeface="Arial" panose="020B0604020202020204" pitchFamily="34" charset="0"/>
              </a:rPr>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3A7BBE3-BF81-F55A-22B2-7FE62C1E769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0A43648-AF3C-4071-9CCC-1A99CA11C668}" type="slidenum">
              <a:rPr lang="en-US" altLang="en-US">
                <a:latin typeface="Arial" panose="020B0604020202020204" pitchFamily="34" charset="0"/>
              </a:rPr>
              <a:pPr/>
              <a:t>85</a:t>
            </a:fld>
            <a:endParaRPr lang="en-US" altLang="en-US">
              <a:latin typeface="Arial" panose="020B0604020202020204" pitchFamily="34" charset="0"/>
            </a:endParaRPr>
          </a:p>
        </p:txBody>
      </p:sp>
      <p:sp>
        <p:nvSpPr>
          <p:cNvPr id="9218" name="Rectangle 2">
            <a:extLst>
              <a:ext uri="{FF2B5EF4-FFF2-40B4-BE49-F238E27FC236}">
                <a16:creationId xmlns:a16="http://schemas.microsoft.com/office/drawing/2014/main" id="{C2728D31-06C5-F653-F0BF-C7FFEB4C59B9}"/>
              </a:ext>
            </a:extLst>
          </p:cNvPr>
          <p:cNvSpPr>
            <a:spLocks noGrp="1" noChangeArrowheads="1"/>
          </p:cNvSpPr>
          <p:nvPr>
            <p:ph type="body" idx="1"/>
          </p:nvPr>
        </p:nvSpPr>
        <p:spPr>
          <a:xfrm>
            <a:off x="189722" y="295469"/>
            <a:ext cx="8229600" cy="5791200"/>
          </a:xfrm>
        </p:spPr>
        <p:txBody>
          <a:bodyPr/>
          <a:lstStyle/>
          <a:p>
            <a:pPr eaLnBrk="1" hangingPunct="1">
              <a:buClr>
                <a:schemeClr val="tx1"/>
              </a:buClr>
              <a:buFont typeface="Wingdings" panose="05000000000000000000" pitchFamily="2" charset="2"/>
              <a:buChar char="ü"/>
              <a:defRPr/>
            </a:pPr>
            <a:r>
              <a:rPr lang="en-US" altLang="en-US" dirty="0">
                <a:latin typeface="Arial" panose="020B0604020202020204" pitchFamily="34" charset="0"/>
              </a:rPr>
              <a:t>The compression ratio is denoted by:</a:t>
            </a:r>
          </a:p>
          <a:p>
            <a:pPr eaLnBrk="1" hangingPunct="1">
              <a:buFont typeface="Wingdings" panose="05000000000000000000" pitchFamily="2" charset="2"/>
              <a:buNone/>
              <a:defRPr/>
            </a:pPr>
            <a:endParaRPr lang="en-US" altLang="en-US" dirty="0">
              <a:latin typeface="Arial" panose="020B0604020202020204" pitchFamily="34" charset="0"/>
            </a:endParaRPr>
          </a:p>
          <a:p>
            <a:pPr eaLnBrk="1" hangingPunct="1">
              <a:buFont typeface="Wingdings" panose="05000000000000000000" pitchFamily="2" charset="2"/>
              <a:buNone/>
              <a:defRPr/>
            </a:pPr>
            <a:endParaRPr lang="en-US" altLang="en-US" dirty="0"/>
          </a:p>
        </p:txBody>
      </p:sp>
      <p:pic>
        <p:nvPicPr>
          <p:cNvPr id="11269" name="Picture 3" descr="pg482">
            <a:extLst>
              <a:ext uri="{FF2B5EF4-FFF2-40B4-BE49-F238E27FC236}">
                <a16:creationId xmlns:a16="http://schemas.microsoft.com/office/drawing/2014/main" id="{CF98BE9F-4D51-4205-13B7-A78D8E87D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796" y="1034613"/>
            <a:ext cx="7924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4" descr="Ex10">
            <a:extLst>
              <a:ext uri="{FF2B5EF4-FFF2-40B4-BE49-F238E27FC236}">
                <a16:creationId xmlns:a16="http://schemas.microsoft.com/office/drawing/2014/main" id="{D2EFFB9F-AFA1-8DE9-0A3D-B3DFC56FF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61" y="2026801"/>
            <a:ext cx="11262778" cy="116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5" descr="pg482a">
            <a:extLst>
              <a:ext uri="{FF2B5EF4-FFF2-40B4-BE49-F238E27FC236}">
                <a16:creationId xmlns:a16="http://schemas.microsoft.com/office/drawing/2014/main" id="{2D9903AC-C885-3F70-FE42-2FD3D2248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514" y="3488452"/>
            <a:ext cx="8928735" cy="233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fade">
                                      <p:cBhvr>
                                        <p:cTn id="7" dur="500"/>
                                        <p:tgtEl>
                                          <p:spTgt spid="112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500" fill="hold"/>
                                        <p:tgtEl>
                                          <p:spTgt spid="11271"/>
                                        </p:tgtEl>
                                        <p:attrNameLst>
                                          <p:attrName>ppt_x</p:attrName>
                                        </p:attrNameLst>
                                      </p:cBhvr>
                                      <p:tavLst>
                                        <p:tav tm="0">
                                          <p:val>
                                            <p:strVal val="#ppt_x"/>
                                          </p:val>
                                        </p:tav>
                                        <p:tav tm="100000">
                                          <p:val>
                                            <p:strVal val="#ppt_x"/>
                                          </p:val>
                                        </p:tav>
                                      </p:tavLst>
                                    </p:anim>
                                    <p:anim calcmode="lin" valueType="num">
                                      <p:cBhvr additive="base">
                                        <p:cTn id="13"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1775307-4103-5335-E191-52671234252A}"/>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954FB18-640E-4D8F-B24A-4D4770A31754}" type="slidenum">
              <a:rPr lang="en-US" altLang="en-US">
                <a:latin typeface="Arial" panose="020B0604020202020204" pitchFamily="34" charset="0"/>
              </a:rPr>
              <a:pPr/>
              <a:t>86</a:t>
            </a:fld>
            <a:endParaRPr lang="en-US" altLang="en-US">
              <a:latin typeface="Arial" panose="020B0604020202020204" pitchFamily="34" charset="0"/>
            </a:endParaRPr>
          </a:p>
        </p:txBody>
      </p:sp>
      <p:sp>
        <p:nvSpPr>
          <p:cNvPr id="10242" name="Rectangle 2">
            <a:extLst>
              <a:ext uri="{FF2B5EF4-FFF2-40B4-BE49-F238E27FC236}">
                <a16:creationId xmlns:a16="http://schemas.microsoft.com/office/drawing/2014/main" id="{ABC67929-509F-7820-2061-F3B7F16247E6}"/>
              </a:ext>
            </a:extLst>
          </p:cNvPr>
          <p:cNvSpPr>
            <a:spLocks noGrp="1" noChangeArrowheads="1"/>
          </p:cNvSpPr>
          <p:nvPr>
            <p:ph type="body" idx="1"/>
          </p:nvPr>
        </p:nvSpPr>
        <p:spPr>
          <a:xfrm>
            <a:off x="1981200" y="304800"/>
            <a:ext cx="8229600" cy="5791200"/>
          </a:xfrm>
        </p:spPr>
        <p:txBody>
          <a:bodyPr/>
          <a:lstStyle/>
          <a:p>
            <a:pPr algn="just" eaLnBrk="1" hangingPunct="1">
              <a:lnSpc>
                <a:spcPct val="90000"/>
              </a:lnSpc>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The reduction in file size is necessary to meet the bandwidth requirements for many transmission systems, and for the storage requirements in computer databases</a:t>
            </a:r>
          </a:p>
          <a:p>
            <a:pPr algn="just" eaLnBrk="1" hangingPunct="1">
              <a:lnSpc>
                <a:spcPct val="90000"/>
              </a:lnSpc>
              <a:buClr>
                <a:schemeClr val="tx1"/>
              </a:buClr>
              <a:buFont typeface="Wingdings" panose="05000000000000000000" pitchFamily="2" charset="2"/>
              <a:buNone/>
              <a:defRPr/>
            </a:pPr>
            <a:endParaRPr lang="en-US" altLang="en-US"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Also, the amount of data required for digital images is enormous</a:t>
            </a:r>
            <a:r>
              <a:rPr lang="en-US" altLang="en-US" dirty="0"/>
              <a:t> </a:t>
            </a:r>
          </a:p>
        </p:txBody>
      </p:sp>
      <p:pic>
        <p:nvPicPr>
          <p:cNvPr id="12293" name="Picture 3" descr="Ex10">
            <a:extLst>
              <a:ext uri="{FF2B5EF4-FFF2-40B4-BE49-F238E27FC236}">
                <a16:creationId xmlns:a16="http://schemas.microsoft.com/office/drawing/2014/main" id="{5A276C43-DB79-E754-0E4B-6640FA3D1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784" y="304800"/>
            <a:ext cx="79248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ACA2EE0-42D9-4AD5-2D8B-E112BAC2C52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D4AF388-F32B-4A7B-86B8-F90C7C6A21DB}" type="slidenum">
              <a:rPr lang="en-US" altLang="en-US">
                <a:latin typeface="Arial" panose="020B0604020202020204" pitchFamily="34" charset="0"/>
              </a:rPr>
              <a:pPr/>
              <a:t>87</a:t>
            </a:fld>
            <a:endParaRPr lang="en-US" altLang="en-US">
              <a:latin typeface="Arial" panose="020B0604020202020204" pitchFamily="34" charset="0"/>
            </a:endParaRPr>
          </a:p>
        </p:txBody>
      </p:sp>
      <p:sp>
        <p:nvSpPr>
          <p:cNvPr id="11266" name="Rectangle 2">
            <a:extLst>
              <a:ext uri="{FF2B5EF4-FFF2-40B4-BE49-F238E27FC236}">
                <a16:creationId xmlns:a16="http://schemas.microsoft.com/office/drawing/2014/main" id="{3E4ACC10-E6F6-8CC4-9FC9-032B27B615AE}"/>
              </a:ext>
            </a:extLst>
          </p:cNvPr>
          <p:cNvSpPr>
            <a:spLocks noGrp="1" noChangeArrowheads="1"/>
          </p:cNvSpPr>
          <p:nvPr>
            <p:ph type="body" idx="1"/>
          </p:nvPr>
        </p:nvSpPr>
        <p:spPr>
          <a:xfrm>
            <a:off x="702907" y="571500"/>
            <a:ext cx="8229600" cy="5715000"/>
          </a:xfrm>
        </p:spPr>
        <p:txBody>
          <a:bodyPr/>
          <a:lstStyle/>
          <a:p>
            <a:pPr algn="just" eaLnBrk="1" hangingPunct="1">
              <a:buFont typeface="Wingdings" panose="05000000000000000000" pitchFamily="2" charset="2"/>
              <a:buNone/>
              <a:defRPr/>
            </a:pPr>
            <a:endParaRPr lang="en-US" altLang="en-US" dirty="0"/>
          </a:p>
          <a:p>
            <a:pPr algn="just" eaLnBrk="1" hangingPunct="1">
              <a:buFont typeface="Wingdings" panose="05000000000000000000" pitchFamily="2" charset="2"/>
              <a:buNone/>
              <a:defRPr/>
            </a:pPr>
            <a:endParaRPr lang="en-US" altLang="en-US" dirty="0"/>
          </a:p>
          <a:p>
            <a:pPr algn="just" eaLnBrk="1" hangingPunct="1">
              <a:buFont typeface="Wingdings" panose="05000000000000000000" pitchFamily="2" charset="2"/>
              <a:buNone/>
              <a:defRPr/>
            </a:pPr>
            <a:endParaRPr lang="en-US" altLang="en-US" dirty="0"/>
          </a:p>
          <a:p>
            <a:pPr algn="just" eaLnBrk="1" hangingPunct="1">
              <a:buFont typeface="Wingdings" panose="05000000000000000000" pitchFamily="2" charset="2"/>
              <a:buNone/>
              <a:defRPr/>
            </a:pPr>
            <a:endParaRPr lang="en-US" altLang="en-US" dirty="0"/>
          </a:p>
          <a:p>
            <a:pPr algn="just" eaLnBrk="1" hangingPunct="1">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This number is based on the actual transmission rate being the maximum, which is typically not the case due to Internet traffic, overhead bits and transmission errors</a:t>
            </a:r>
            <a:r>
              <a:rPr lang="en-US" altLang="en-US" dirty="0"/>
              <a:t> </a:t>
            </a:r>
          </a:p>
        </p:txBody>
      </p:sp>
      <p:pic>
        <p:nvPicPr>
          <p:cNvPr id="13317" name="Picture 3" descr="Ex10">
            <a:extLst>
              <a:ext uri="{FF2B5EF4-FFF2-40B4-BE49-F238E27FC236}">
                <a16:creationId xmlns:a16="http://schemas.microsoft.com/office/drawing/2014/main" id="{7BDD4D5E-955C-E649-F1B9-33DA3389F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0"/>
            <a:ext cx="76962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836C76F-1E9F-EF46-329E-89A7B1401CC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14EFA4B-14F6-4901-BEA3-C9308F88D49B}" type="slidenum">
              <a:rPr lang="en-US" altLang="en-US">
                <a:latin typeface="Arial" panose="020B0604020202020204" pitchFamily="34" charset="0"/>
              </a:rPr>
              <a:pPr/>
              <a:t>88</a:t>
            </a:fld>
            <a:endParaRPr lang="en-US" altLang="en-US">
              <a:latin typeface="Arial" panose="020B0604020202020204" pitchFamily="34" charset="0"/>
            </a:endParaRPr>
          </a:p>
        </p:txBody>
      </p:sp>
      <p:sp>
        <p:nvSpPr>
          <p:cNvPr id="12290" name="Rectangle 2">
            <a:extLst>
              <a:ext uri="{FF2B5EF4-FFF2-40B4-BE49-F238E27FC236}">
                <a16:creationId xmlns:a16="http://schemas.microsoft.com/office/drawing/2014/main" id="{D43625C3-FE32-AA55-2885-4E43D6EE8F7A}"/>
              </a:ext>
            </a:extLst>
          </p:cNvPr>
          <p:cNvSpPr>
            <a:spLocks noGrp="1" noChangeArrowheads="1"/>
          </p:cNvSpPr>
          <p:nvPr>
            <p:ph type="body" idx="1"/>
          </p:nvPr>
        </p:nvSpPr>
        <p:spPr>
          <a:xfrm>
            <a:off x="1981200" y="304800"/>
            <a:ext cx="8229600" cy="57912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Additionally, considering that a web page might contain more than one of these images, the time it takes is simply too long</a:t>
            </a:r>
          </a:p>
          <a:p>
            <a:pPr eaLnBrk="1" hangingPunct="1">
              <a:buClr>
                <a:schemeClr val="tx1"/>
              </a:buClr>
              <a:buFont typeface="Wingdings" panose="05000000000000000000" pitchFamily="2" charset="2"/>
              <a:buNone/>
              <a:defRPr/>
            </a:pPr>
            <a:r>
              <a:rPr lang="en-US" altLang="en-US">
                <a:latin typeface="Arial" panose="020B0604020202020204" pitchFamily="34" charset="0"/>
              </a:rPr>
              <a:t> </a:t>
            </a:r>
          </a:p>
          <a:p>
            <a:pPr eaLnBrk="1" hangingPunct="1">
              <a:buClr>
                <a:schemeClr val="tx1"/>
              </a:buClr>
              <a:buFont typeface="Wingdings" panose="05000000000000000000" pitchFamily="2" charset="2"/>
              <a:buChar char="ü"/>
              <a:defRPr/>
            </a:pPr>
            <a:r>
              <a:rPr lang="en-US" altLang="en-US">
                <a:latin typeface="Arial" panose="020B0604020202020204" pitchFamily="34" charset="0"/>
              </a:rPr>
              <a:t>For high quality images the required resolution can be much higher than the previous example</a:t>
            </a:r>
            <a:r>
              <a:rPr lang="en-US" altLang="en-US"/>
              <a:t> </a:t>
            </a:r>
          </a:p>
          <a:p>
            <a:pPr eaLnBrk="1" hangingPunct="1">
              <a:buFont typeface="Wingdings" panose="05000000000000000000" pitchFamily="2" charset="2"/>
              <a:buNone/>
              <a:defRPr/>
            </a:pPr>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549DCE-94D6-B7C2-A8DB-64C0F1745D6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8B5C965-6E1C-4D5E-BC42-973A5A35B26A}" type="slidenum">
              <a:rPr lang="en-US" altLang="en-US">
                <a:latin typeface="Arial" panose="020B0604020202020204" pitchFamily="34" charset="0"/>
              </a:rPr>
              <a:pPr/>
              <a:t>89</a:t>
            </a:fld>
            <a:endParaRPr lang="en-US" altLang="en-US">
              <a:latin typeface="Arial" panose="020B0604020202020204" pitchFamily="34" charset="0"/>
            </a:endParaRPr>
          </a:p>
        </p:txBody>
      </p:sp>
      <p:sp>
        <p:nvSpPr>
          <p:cNvPr id="13314" name="Rectangle 2">
            <a:extLst>
              <a:ext uri="{FF2B5EF4-FFF2-40B4-BE49-F238E27FC236}">
                <a16:creationId xmlns:a16="http://schemas.microsoft.com/office/drawing/2014/main" id="{E60EFD83-135F-7161-AA6C-E7E8B42664EC}"/>
              </a:ext>
            </a:extLst>
          </p:cNvPr>
          <p:cNvSpPr>
            <a:spLocks noGrp="1" noChangeArrowheads="1"/>
          </p:cNvSpPr>
          <p:nvPr>
            <p:ph type="body" idx="1"/>
          </p:nvPr>
        </p:nvSpPr>
        <p:spPr>
          <a:xfrm>
            <a:off x="1981200" y="381000"/>
            <a:ext cx="8229600" cy="5715000"/>
          </a:xfrm>
        </p:spPr>
        <p:txBody>
          <a:bodyPr/>
          <a:lstStyle/>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a:p>
            <a:pPr eaLnBrk="1" hangingPunct="1">
              <a:buFont typeface="Wingdings" panose="05000000000000000000" pitchFamily="2" charset="2"/>
              <a:buNone/>
              <a:defRPr/>
            </a:pPr>
            <a:endParaRPr lang="en-US" altLang="en-US"/>
          </a:p>
        </p:txBody>
      </p:sp>
      <p:pic>
        <p:nvPicPr>
          <p:cNvPr id="15365" name="Picture 3" descr="Ex10">
            <a:extLst>
              <a:ext uri="{FF2B5EF4-FFF2-40B4-BE49-F238E27FC236}">
                <a16:creationId xmlns:a16="http://schemas.microsoft.com/office/drawing/2014/main" id="{65A9B5BE-7DD0-0C4A-1DEA-ABE3244A4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82" y="66675"/>
            <a:ext cx="8901868" cy="248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4" descr="Ex10">
            <a:extLst>
              <a:ext uri="{FF2B5EF4-FFF2-40B4-BE49-F238E27FC236}">
                <a16:creationId xmlns:a16="http://schemas.microsoft.com/office/drawing/2014/main" id="{52845FC8-E85C-3D96-0FCE-810471E8B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595" y="3489325"/>
            <a:ext cx="8655049" cy="276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 Box 5">
            <a:extLst>
              <a:ext uri="{FF2B5EF4-FFF2-40B4-BE49-F238E27FC236}">
                <a16:creationId xmlns:a16="http://schemas.microsoft.com/office/drawing/2014/main" id="{20795983-6280-5E4C-0448-46393A49191B}"/>
              </a:ext>
            </a:extLst>
          </p:cNvPr>
          <p:cNvSpPr txBox="1">
            <a:spLocks noChangeArrowheads="1"/>
          </p:cNvSpPr>
          <p:nvPr/>
        </p:nvSpPr>
        <p:spPr bwMode="auto">
          <a:xfrm>
            <a:off x="1180646" y="2781300"/>
            <a:ext cx="865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a:latin typeface="Arial" panose="020B0604020202020204" pitchFamily="34" charset="0"/>
              </a:rPr>
              <a:t>Example 10.1.5 applies maximum data rate to Example 10.1.4</a:t>
            </a:r>
            <a:r>
              <a:rPr lang="en-US" altLang="en-US">
                <a:latin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8118-D59F-AECC-214B-F7C8B2870068}"/>
              </a:ext>
            </a:extLst>
          </p:cNvPr>
          <p:cNvSpPr>
            <a:spLocks noGrp="1"/>
          </p:cNvSpPr>
          <p:nvPr>
            <p:ph type="title"/>
          </p:nvPr>
        </p:nvSpPr>
        <p:spPr/>
        <p:txBody>
          <a:bodyPr/>
          <a:lstStyle/>
          <a:p>
            <a:r>
              <a:rPr lang="en-IN" dirty="0"/>
              <a:t>ROI Tracking</a:t>
            </a:r>
          </a:p>
        </p:txBody>
      </p:sp>
      <p:sp>
        <p:nvSpPr>
          <p:cNvPr id="3" name="Content Placeholder 2">
            <a:extLst>
              <a:ext uri="{FF2B5EF4-FFF2-40B4-BE49-F238E27FC236}">
                <a16:creationId xmlns:a16="http://schemas.microsoft.com/office/drawing/2014/main" id="{FBD1D3ED-0D4E-0C6D-6AA5-F1B5C511F865}"/>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In applications </a:t>
            </a:r>
            <a:r>
              <a:rPr lang="en-US" dirty="0">
                <a:solidFill>
                  <a:srgbClr val="FF0000"/>
                </a:solidFill>
                <a:latin typeface="Cambria" panose="02040503050406030204" pitchFamily="18" charset="0"/>
                <a:ea typeface="Cambria" panose="02040503050406030204" pitchFamily="18" charset="0"/>
              </a:rPr>
              <a:t>involving video or sequential images</a:t>
            </a:r>
            <a:r>
              <a:rPr lang="en-US" dirty="0">
                <a:latin typeface="Cambria" panose="02040503050406030204" pitchFamily="18" charset="0"/>
                <a:ea typeface="Cambria" panose="02040503050406030204" pitchFamily="18" charset="0"/>
              </a:rPr>
              <a:t>, the ROI may need to be tracked over time as it moves or changes shape. </a:t>
            </a:r>
          </a:p>
          <a:p>
            <a:pPr algn="just"/>
            <a:r>
              <a:rPr lang="en-US" dirty="0">
                <a:latin typeface="Cambria" panose="02040503050406030204" pitchFamily="18" charset="0"/>
                <a:ea typeface="Cambria" panose="02040503050406030204" pitchFamily="18" charset="0"/>
              </a:rPr>
              <a:t>Tracking algorithms are used to follow the ROI's movement and adjust its position or size accordingly</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9457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C46419B-3209-3E7A-C93E-E7996F8E044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AD19A77-1B9A-46F2-8CFD-08A7F500F1D5}" type="slidenum">
              <a:rPr lang="en-US" altLang="en-US">
                <a:latin typeface="Arial" panose="020B0604020202020204" pitchFamily="34" charset="0"/>
              </a:rPr>
              <a:pPr/>
              <a:t>90</a:t>
            </a:fld>
            <a:endParaRPr lang="en-US" altLang="en-US">
              <a:latin typeface="Arial" panose="020B0604020202020204" pitchFamily="34" charset="0"/>
            </a:endParaRPr>
          </a:p>
        </p:txBody>
      </p:sp>
      <p:sp>
        <p:nvSpPr>
          <p:cNvPr id="14338" name="Rectangle 2">
            <a:extLst>
              <a:ext uri="{FF2B5EF4-FFF2-40B4-BE49-F238E27FC236}">
                <a16:creationId xmlns:a16="http://schemas.microsoft.com/office/drawing/2014/main" id="{F805F61E-89A3-33FC-E2EB-D2AB937BECD9}"/>
              </a:ext>
            </a:extLst>
          </p:cNvPr>
          <p:cNvSpPr>
            <a:spLocks noGrp="1" noChangeArrowheads="1"/>
          </p:cNvSpPr>
          <p:nvPr>
            <p:ph type="body" idx="1"/>
          </p:nvPr>
        </p:nvSpPr>
        <p:spPr>
          <a:xfrm>
            <a:off x="1981200" y="304800"/>
            <a:ext cx="8229600" cy="57912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Now, consider the transmission of video images, where we need multiple frames per second </a:t>
            </a:r>
          </a:p>
          <a:p>
            <a:pPr eaLnBrk="1" hangingPunct="1">
              <a:buClr>
                <a:schemeClr val="tx1"/>
              </a:buClr>
              <a:buFont typeface="Wingdings" panose="05000000000000000000" pitchFamily="2" charset="2"/>
              <a:buChar char="ü"/>
              <a:defRPr/>
            </a:pPr>
            <a:r>
              <a:rPr lang="en-US" altLang="en-US">
                <a:latin typeface="Arial" panose="020B0604020202020204" pitchFamily="34" charset="0"/>
              </a:rPr>
              <a:t>If we consider just one second of video data that has been digitized at 640x480 pixels per frame, and requiring 15 frames per second for interlaced video, then:</a:t>
            </a:r>
          </a:p>
        </p:txBody>
      </p:sp>
      <p:pic>
        <p:nvPicPr>
          <p:cNvPr id="16389" name="Picture 3" descr="Ex10">
            <a:extLst>
              <a:ext uri="{FF2B5EF4-FFF2-40B4-BE49-F238E27FC236}">
                <a16:creationId xmlns:a16="http://schemas.microsoft.com/office/drawing/2014/main" id="{97C074B0-29C6-1011-7291-3EAE381CC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138" y="3321049"/>
            <a:ext cx="9605704" cy="241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BB9D787-7DB2-E1D4-A12E-4084D176B33F}"/>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7805E1C-E164-4201-A433-1DA3268CA3AF}" type="slidenum">
              <a:rPr lang="en-US" altLang="en-US">
                <a:latin typeface="Arial" panose="020B0604020202020204" pitchFamily="34" charset="0"/>
              </a:rPr>
              <a:pPr/>
              <a:t>91</a:t>
            </a:fld>
            <a:endParaRPr lang="en-US" altLang="en-US">
              <a:latin typeface="Arial" panose="020B0604020202020204" pitchFamily="34" charset="0"/>
            </a:endParaRPr>
          </a:p>
        </p:txBody>
      </p:sp>
      <p:sp>
        <p:nvSpPr>
          <p:cNvPr id="15362" name="Rectangle 2">
            <a:extLst>
              <a:ext uri="{FF2B5EF4-FFF2-40B4-BE49-F238E27FC236}">
                <a16:creationId xmlns:a16="http://schemas.microsoft.com/office/drawing/2014/main" id="{85390D2E-6285-14CE-5509-3B7CD8850623}"/>
              </a:ext>
            </a:extLst>
          </p:cNvPr>
          <p:cNvSpPr>
            <a:spLocks noGrp="1" noChangeArrowheads="1"/>
          </p:cNvSpPr>
          <p:nvPr>
            <p:ph type="body" idx="1"/>
          </p:nvPr>
        </p:nvSpPr>
        <p:spPr>
          <a:xfrm>
            <a:off x="1981200" y="304800"/>
            <a:ext cx="8229600" cy="5791200"/>
          </a:xfrm>
        </p:spPr>
        <p:txBody>
          <a:bodyPr/>
          <a:lstStyle/>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Waiting 35 seconds for one second’s worth of video is not exactly real time! </a:t>
            </a:r>
          </a:p>
          <a:p>
            <a:pPr eaLnBrk="1" hangingPunct="1">
              <a:lnSpc>
                <a:spcPct val="90000"/>
              </a:lnSpc>
              <a:buClr>
                <a:schemeClr val="tx1"/>
              </a:buClr>
              <a:buFont typeface="Wingdings" panose="05000000000000000000" pitchFamily="2" charset="2"/>
              <a:buChar char="ü"/>
              <a:defRPr/>
            </a:pPr>
            <a:endParaRPr lang="en-US" altLang="en-US">
              <a:latin typeface="Arial" panose="020B0604020202020204" pitchFamily="34" charset="0"/>
            </a:endParaRPr>
          </a:p>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Even attempting to transmit uncompressed video over the highest speed Internet connection is impractical </a:t>
            </a:r>
          </a:p>
          <a:p>
            <a:pPr eaLnBrk="1" hangingPunct="1">
              <a:lnSpc>
                <a:spcPct val="90000"/>
              </a:lnSpc>
              <a:buClr>
                <a:schemeClr val="tx1"/>
              </a:buClr>
              <a:buFont typeface="Wingdings" panose="05000000000000000000" pitchFamily="2" charset="2"/>
              <a:buChar char="ü"/>
              <a:defRPr/>
            </a:pPr>
            <a:endParaRPr lang="en-US" altLang="en-US">
              <a:latin typeface="Arial" panose="020B0604020202020204" pitchFamily="34" charset="0"/>
            </a:endParaRPr>
          </a:p>
          <a:p>
            <a:pPr eaLnBrk="1" hangingPunct="1">
              <a:lnSpc>
                <a:spcPct val="90000"/>
              </a:lnSpc>
              <a:buClr>
                <a:schemeClr val="tx1"/>
              </a:buClr>
              <a:buFont typeface="Wingdings" panose="05000000000000000000" pitchFamily="2" charset="2"/>
              <a:buChar char="ü"/>
              <a:defRPr/>
            </a:pPr>
            <a:r>
              <a:rPr lang="en-US" altLang="en-US">
                <a:latin typeface="Arial" panose="020B0604020202020204" pitchFamily="34" charset="0"/>
              </a:rPr>
              <a:t>For example: The Japanese Advanced Earth Observing Satellite (ADEOS) transmits image data at the rate of 120 Mbps</a:t>
            </a:r>
            <a:r>
              <a:rPr lang="en-US" altLang="en-US"/>
              <a:t> </a:t>
            </a:r>
            <a:endParaRPr lang="en-US" altLang="en-US">
              <a:latin typeface="Arial" panose="020B0604020202020204" pitchFamily="34" charset="0"/>
            </a:endParaRPr>
          </a:p>
          <a:p>
            <a:pPr eaLnBrk="1" hangingPunct="1">
              <a:lnSpc>
                <a:spcPct val="90000"/>
              </a:lnSpc>
              <a:buFont typeface="Wingdings" panose="05000000000000000000" pitchFamily="2" charset="2"/>
              <a:buNone/>
              <a:defRPr/>
            </a:pPr>
            <a:endParaRPr lang="en-US" altLang="en-US">
              <a:latin typeface="Arial" panose="020B0604020202020204" pitchFamily="34" charset="0"/>
            </a:endParaRPr>
          </a:p>
          <a:p>
            <a:pPr eaLnBrk="1" hangingPunct="1">
              <a:lnSpc>
                <a:spcPct val="90000"/>
              </a:lnSpc>
              <a:buFont typeface="Wingdings" panose="05000000000000000000" pitchFamily="2" charset="2"/>
              <a:buNone/>
              <a:defRPr/>
            </a:pPr>
            <a:endParaRPr lang="en-US" altLang="en-US">
              <a:latin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79FF159-C4C8-6426-A009-CF30FC65C3FF}"/>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2A0A838-D04A-435E-A396-8113A0CE2635}" type="slidenum">
              <a:rPr lang="en-US" altLang="en-US">
                <a:latin typeface="Arial" panose="020B0604020202020204" pitchFamily="34" charset="0"/>
              </a:rPr>
              <a:pPr/>
              <a:t>92</a:t>
            </a:fld>
            <a:endParaRPr lang="en-US" altLang="en-US">
              <a:latin typeface="Arial" panose="020B0604020202020204" pitchFamily="34" charset="0"/>
            </a:endParaRPr>
          </a:p>
        </p:txBody>
      </p:sp>
      <p:sp>
        <p:nvSpPr>
          <p:cNvPr id="16386" name="Rectangle 2">
            <a:extLst>
              <a:ext uri="{FF2B5EF4-FFF2-40B4-BE49-F238E27FC236}">
                <a16:creationId xmlns:a16="http://schemas.microsoft.com/office/drawing/2014/main" id="{3FCFF7F5-E59C-8400-BDA0-8230F96F06B7}"/>
              </a:ext>
            </a:extLst>
          </p:cNvPr>
          <p:cNvSpPr>
            <a:spLocks noGrp="1" noChangeArrowheads="1"/>
          </p:cNvSpPr>
          <p:nvPr>
            <p:ph type="body" idx="1"/>
          </p:nvPr>
        </p:nvSpPr>
        <p:spPr>
          <a:xfrm>
            <a:off x="1981200" y="304800"/>
            <a:ext cx="8229600" cy="57912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Applications requiring high speed connections such as high definition television, real-time teleconferencing, and transmission of multiband high resolution satellite images, leads us to the conclusion that </a:t>
            </a:r>
            <a:r>
              <a:rPr lang="en-US" altLang="en-US" i="1">
                <a:latin typeface="Arial" panose="020B0604020202020204" pitchFamily="34" charset="0"/>
              </a:rPr>
              <a:t>image compression is not only desirable but necessessary</a:t>
            </a:r>
          </a:p>
          <a:p>
            <a:pPr eaLnBrk="1" hangingPunct="1">
              <a:buClr>
                <a:schemeClr val="tx1"/>
              </a:buClr>
              <a:buFont typeface="Wingdings" panose="05000000000000000000" pitchFamily="2" charset="2"/>
              <a:buNone/>
              <a:defRPr/>
            </a:pPr>
            <a:endParaRPr lang="en-US" altLang="en-US" i="1">
              <a:latin typeface="Arial" panose="020B0604020202020204" pitchFamily="34" charset="0"/>
            </a:endParaRPr>
          </a:p>
          <a:p>
            <a:pPr eaLnBrk="1" hangingPunct="1">
              <a:buClr>
                <a:schemeClr val="tx1"/>
              </a:buClr>
              <a:buFont typeface="Wingdings" panose="05000000000000000000" pitchFamily="2" charset="2"/>
              <a:buChar char="ü"/>
              <a:defRPr/>
            </a:pPr>
            <a:r>
              <a:rPr lang="en-US" altLang="en-US" i="1"/>
              <a:t>Key to a successful compression scheme</a:t>
            </a:r>
            <a:r>
              <a:rPr lang="en-US" altLang="en-US"/>
              <a:t> is </a:t>
            </a:r>
            <a:r>
              <a:rPr lang="en-US" altLang="en-US" i="1"/>
              <a:t>retaining necessary information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474382B-2F49-DBA4-CC93-08E4B0DBCE53}"/>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A3A7EF2-1F34-4D2B-8749-7DA62FFDE207}" type="slidenum">
              <a:rPr lang="en-US" altLang="en-US">
                <a:latin typeface="Arial" panose="020B0604020202020204" pitchFamily="34" charset="0"/>
              </a:rPr>
              <a:pPr/>
              <a:t>93</a:t>
            </a:fld>
            <a:endParaRPr lang="en-US" altLang="en-US">
              <a:latin typeface="Arial" panose="020B0604020202020204" pitchFamily="34" charset="0"/>
            </a:endParaRPr>
          </a:p>
        </p:txBody>
      </p:sp>
      <p:sp>
        <p:nvSpPr>
          <p:cNvPr id="17410" name="Rectangle 2">
            <a:extLst>
              <a:ext uri="{FF2B5EF4-FFF2-40B4-BE49-F238E27FC236}">
                <a16:creationId xmlns:a16="http://schemas.microsoft.com/office/drawing/2014/main" id="{731B3EBF-94B2-1AF0-88C1-ABB066FE3DD8}"/>
              </a:ext>
            </a:extLst>
          </p:cNvPr>
          <p:cNvSpPr>
            <a:spLocks noGrp="1" noChangeArrowheads="1"/>
          </p:cNvSpPr>
          <p:nvPr>
            <p:ph type="body" idx="1"/>
          </p:nvPr>
        </p:nvSpPr>
        <p:spPr>
          <a:xfrm>
            <a:off x="525624" y="362339"/>
            <a:ext cx="8229600" cy="5715000"/>
          </a:xfrm>
        </p:spPr>
        <p:txBody>
          <a:bodyPr/>
          <a:lstStyle/>
          <a:p>
            <a:pPr marL="609600" indent="-609600" algn="just">
              <a:lnSpc>
                <a:spcPct val="80000"/>
              </a:lnSpc>
              <a:buClr>
                <a:schemeClr val="tx1"/>
              </a:buClr>
              <a:buFont typeface="Wingdings" panose="05000000000000000000" pitchFamily="2" charset="2"/>
              <a:buChar char="ü"/>
              <a:defRPr/>
            </a:pPr>
            <a:r>
              <a:rPr lang="en-US" altLang="en-US" dirty="0">
                <a:latin typeface="Arial" panose="020B0604020202020204" pitchFamily="34" charset="0"/>
              </a:rPr>
              <a:t>To understand “</a:t>
            </a:r>
            <a:r>
              <a:rPr lang="en-US" altLang="en-US" i="1" dirty="0">
                <a:latin typeface="Arial" panose="020B0604020202020204" pitchFamily="34" charset="0"/>
              </a:rPr>
              <a:t>retaining necessary information</a:t>
            </a:r>
            <a:r>
              <a:rPr lang="en-US" altLang="en-US" dirty="0">
                <a:latin typeface="Arial" panose="020B0604020202020204" pitchFamily="34" charset="0"/>
              </a:rPr>
              <a:t>”, we must differentiate between</a:t>
            </a:r>
            <a:r>
              <a:rPr lang="en-US" altLang="en-US" i="1" dirty="0">
                <a:latin typeface="Arial" panose="020B0604020202020204" pitchFamily="34" charset="0"/>
              </a:rPr>
              <a:t> data</a:t>
            </a:r>
            <a:r>
              <a:rPr lang="en-US" altLang="en-US" dirty="0">
                <a:latin typeface="Arial" panose="020B0604020202020204" pitchFamily="34" charset="0"/>
              </a:rPr>
              <a:t> and </a:t>
            </a:r>
            <a:r>
              <a:rPr lang="en-US" altLang="en-US" i="1" dirty="0">
                <a:latin typeface="Arial" panose="020B0604020202020204" pitchFamily="34" charset="0"/>
              </a:rPr>
              <a:t>information </a:t>
            </a:r>
          </a:p>
          <a:p>
            <a:pPr marL="609600" indent="-609600" algn="just">
              <a:lnSpc>
                <a:spcPct val="80000"/>
              </a:lnSpc>
              <a:buClr>
                <a:schemeClr val="tx1"/>
              </a:buClr>
              <a:buNone/>
              <a:defRPr/>
            </a:pPr>
            <a:endParaRPr lang="en-US" altLang="en-US" dirty="0">
              <a:latin typeface="Arial" panose="020B0604020202020204" pitchFamily="34" charset="0"/>
            </a:endParaRPr>
          </a:p>
          <a:p>
            <a:pPr marL="609600" indent="-609600" algn="just">
              <a:lnSpc>
                <a:spcPct val="80000"/>
              </a:lnSpc>
              <a:buClr>
                <a:schemeClr val="tx1"/>
              </a:buClr>
              <a:buFont typeface="Wingdings" panose="05000000000000000000" pitchFamily="2" charset="2"/>
              <a:buAutoNum type="arabicPeriod"/>
              <a:defRPr/>
            </a:pPr>
            <a:r>
              <a:rPr lang="en-US" altLang="en-US" i="1" dirty="0">
                <a:latin typeface="Arial" panose="020B0604020202020204" pitchFamily="34" charset="0"/>
              </a:rPr>
              <a:t>Data</a:t>
            </a:r>
            <a:r>
              <a:rPr lang="en-US" altLang="en-US" b="1" dirty="0">
                <a:latin typeface="Arial" panose="020B0604020202020204" pitchFamily="34" charset="0"/>
              </a:rPr>
              <a:t>:</a:t>
            </a:r>
          </a:p>
          <a:p>
            <a:pPr marL="609600" indent="-609600" algn="just">
              <a:lnSpc>
                <a:spcPct val="80000"/>
              </a:lnSpc>
              <a:buClr>
                <a:schemeClr val="tx1"/>
              </a:buClr>
              <a:buFontTx/>
              <a:buChar char="•"/>
              <a:defRPr/>
            </a:pPr>
            <a:r>
              <a:rPr lang="en-US" altLang="en-US" dirty="0">
                <a:latin typeface="Arial" panose="020B0604020202020204" pitchFamily="34" charset="0"/>
              </a:rPr>
              <a:t>For digital images</a:t>
            </a:r>
            <a:r>
              <a:rPr lang="en-US" altLang="en-US" i="1" dirty="0">
                <a:latin typeface="Arial" panose="020B0604020202020204" pitchFamily="34" charset="0"/>
              </a:rPr>
              <a:t>, data</a:t>
            </a:r>
            <a:r>
              <a:rPr lang="en-US" altLang="en-US" dirty="0">
                <a:latin typeface="Arial" panose="020B0604020202020204" pitchFamily="34" charset="0"/>
              </a:rPr>
              <a:t> refers to the pixel gray level values that correspond to the brightness of a pixel at a point in space</a:t>
            </a:r>
          </a:p>
          <a:p>
            <a:pPr marL="609600" indent="-609600" algn="just">
              <a:lnSpc>
                <a:spcPct val="80000"/>
              </a:lnSpc>
              <a:buClr>
                <a:schemeClr val="tx1"/>
              </a:buClr>
              <a:buFontTx/>
              <a:buChar char="•"/>
              <a:defRPr/>
            </a:pPr>
            <a:r>
              <a:rPr lang="en-US" altLang="en-US" dirty="0">
                <a:latin typeface="Arial" panose="020B0604020202020204" pitchFamily="34" charset="0"/>
              </a:rPr>
              <a:t>Data are used to convey information, much like the way the alphabet is used to convey information via words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614E68C-F927-92A1-9B62-90E61160DFF2}"/>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2C0176D-8A9B-48C0-A165-CD36D1E3506A}" type="slidenum">
              <a:rPr lang="en-US" altLang="en-US">
                <a:latin typeface="Arial" panose="020B0604020202020204" pitchFamily="34" charset="0"/>
              </a:rPr>
              <a:pPr/>
              <a:t>94</a:t>
            </a:fld>
            <a:endParaRPr lang="en-US" altLang="en-US">
              <a:latin typeface="Arial" panose="020B0604020202020204" pitchFamily="34" charset="0"/>
            </a:endParaRPr>
          </a:p>
        </p:txBody>
      </p:sp>
      <p:sp>
        <p:nvSpPr>
          <p:cNvPr id="18434" name="Rectangle 2">
            <a:extLst>
              <a:ext uri="{FF2B5EF4-FFF2-40B4-BE49-F238E27FC236}">
                <a16:creationId xmlns:a16="http://schemas.microsoft.com/office/drawing/2014/main" id="{B40F384C-A8D4-E397-8BBB-905DD4C43A29}"/>
              </a:ext>
            </a:extLst>
          </p:cNvPr>
          <p:cNvSpPr>
            <a:spLocks noGrp="1" noChangeArrowheads="1"/>
          </p:cNvSpPr>
          <p:nvPr>
            <p:ph type="body" idx="1"/>
          </p:nvPr>
        </p:nvSpPr>
        <p:spPr>
          <a:xfrm>
            <a:off x="1981200" y="381000"/>
            <a:ext cx="8229600" cy="5715000"/>
          </a:xfrm>
        </p:spPr>
        <p:txBody>
          <a:bodyPr/>
          <a:lstStyle/>
          <a:p>
            <a:pPr marL="609600" indent="-609600">
              <a:buClr>
                <a:schemeClr val="tx1"/>
              </a:buClr>
              <a:buFont typeface="Wingdings" panose="05000000000000000000" pitchFamily="2" charset="2"/>
              <a:buAutoNum type="arabicPeriod" startAt="2"/>
              <a:defRPr/>
            </a:pPr>
            <a:r>
              <a:rPr lang="en-US" altLang="en-US" i="1">
                <a:latin typeface="Arial" panose="020B0604020202020204" pitchFamily="34" charset="0"/>
              </a:rPr>
              <a:t>Information:</a:t>
            </a:r>
          </a:p>
          <a:p>
            <a:pPr marL="609600" indent="-609600">
              <a:buClr>
                <a:schemeClr val="tx1"/>
              </a:buClr>
              <a:buNone/>
              <a:defRPr/>
            </a:pPr>
            <a:endParaRPr lang="en-US" altLang="en-US" b="1">
              <a:latin typeface="Arial" panose="020B0604020202020204" pitchFamily="34" charset="0"/>
            </a:endParaRPr>
          </a:p>
          <a:p>
            <a:pPr marL="609600" indent="-609600">
              <a:buClr>
                <a:schemeClr val="tx1"/>
              </a:buClr>
              <a:buFontTx/>
              <a:buChar char="•"/>
              <a:defRPr/>
            </a:pPr>
            <a:r>
              <a:rPr lang="en-US" altLang="en-US">
                <a:latin typeface="Arial" panose="020B0604020202020204" pitchFamily="34" charset="0"/>
              </a:rPr>
              <a:t>Information is an interpretation of the data in a meaningful way </a:t>
            </a:r>
          </a:p>
          <a:p>
            <a:pPr marL="609600" indent="-609600">
              <a:buClr>
                <a:schemeClr val="tx1"/>
              </a:buClr>
              <a:buNone/>
              <a:defRPr/>
            </a:pPr>
            <a:endParaRPr lang="en-US" altLang="en-US">
              <a:latin typeface="Arial" panose="020B0604020202020204" pitchFamily="34" charset="0"/>
            </a:endParaRPr>
          </a:p>
          <a:p>
            <a:pPr marL="609600" indent="-609600">
              <a:buClr>
                <a:schemeClr val="tx1"/>
              </a:buClr>
              <a:buFontTx/>
              <a:buChar char="•"/>
              <a:defRPr/>
            </a:pPr>
            <a:r>
              <a:rPr lang="en-US" altLang="en-US">
                <a:latin typeface="Arial" panose="020B0604020202020204" pitchFamily="34" charset="0"/>
              </a:rPr>
              <a:t>Information is an elusive concept; it can be application specific</a:t>
            </a:r>
            <a:r>
              <a:rPr lang="en-US" altLang="en-US"/>
              <a:t> </a:t>
            </a:r>
          </a:p>
          <a:p>
            <a:pPr marL="609600" indent="-609600">
              <a:buClr>
                <a:schemeClr val="tx1"/>
              </a:buClr>
              <a:buFontTx/>
              <a:buChar char="•"/>
              <a:defRPr/>
            </a:pPr>
            <a:endParaRPr lang="en-US" altLang="en-US"/>
          </a:p>
          <a:p>
            <a:pPr marL="609600" indent="-609600">
              <a:buClr>
                <a:schemeClr val="tx1"/>
              </a:buClr>
              <a:buNone/>
              <a:defRPr/>
            </a:pPr>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A593E01-0E7E-5335-A142-EC67AD4A061F}"/>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D44C9EC-2A1E-42EA-B8E3-148F123131E5}" type="slidenum">
              <a:rPr lang="en-US" altLang="en-US">
                <a:latin typeface="Arial" panose="020B0604020202020204" pitchFamily="34" charset="0"/>
              </a:rPr>
              <a:pPr/>
              <a:t>95</a:t>
            </a:fld>
            <a:endParaRPr lang="en-US" altLang="en-US">
              <a:latin typeface="Arial" panose="020B0604020202020204" pitchFamily="34" charset="0"/>
            </a:endParaRPr>
          </a:p>
        </p:txBody>
      </p:sp>
      <p:sp>
        <p:nvSpPr>
          <p:cNvPr id="19458" name="Rectangle 2">
            <a:extLst>
              <a:ext uri="{FF2B5EF4-FFF2-40B4-BE49-F238E27FC236}">
                <a16:creationId xmlns:a16="http://schemas.microsoft.com/office/drawing/2014/main" id="{B9DDECBF-36A7-3FE3-A890-0C2B4BAD9073}"/>
              </a:ext>
            </a:extLst>
          </p:cNvPr>
          <p:cNvSpPr>
            <a:spLocks noGrp="1" noChangeArrowheads="1"/>
          </p:cNvSpPr>
          <p:nvPr>
            <p:ph type="body" idx="1"/>
          </p:nvPr>
        </p:nvSpPr>
        <p:spPr>
          <a:xfrm>
            <a:off x="1001486" y="407437"/>
            <a:ext cx="8229600" cy="5791200"/>
          </a:xfrm>
        </p:spPr>
        <p:txBody>
          <a:bodyPr/>
          <a:lstStyle/>
          <a:p>
            <a:pPr marL="533400" indent="-533400" algn="just">
              <a:buClr>
                <a:schemeClr val="tx1"/>
              </a:buClr>
              <a:buFont typeface="Wingdings" panose="05000000000000000000" pitchFamily="2" charset="2"/>
              <a:buChar char="ü"/>
              <a:defRPr/>
            </a:pPr>
            <a:r>
              <a:rPr lang="en-US" altLang="en-US" dirty="0">
                <a:latin typeface="Arial" panose="020B0604020202020204" pitchFamily="34" charset="0"/>
              </a:rPr>
              <a:t>There are two primary types of image compression methods:</a:t>
            </a:r>
          </a:p>
          <a:p>
            <a:pPr marL="533400" indent="-533400" algn="just">
              <a:buNone/>
              <a:defRPr/>
            </a:pPr>
            <a:endParaRPr lang="en-US" altLang="en-US" dirty="0">
              <a:latin typeface="Arial" panose="020B0604020202020204" pitchFamily="34" charset="0"/>
            </a:endParaRPr>
          </a:p>
          <a:p>
            <a:pPr marL="533400" indent="-533400" algn="just">
              <a:buClr>
                <a:schemeClr val="tx1"/>
              </a:buClr>
              <a:buFont typeface="Symbol" panose="05050102010706020507" pitchFamily="18" charset="2"/>
              <a:buAutoNum type="arabicPeriod"/>
              <a:defRPr/>
            </a:pPr>
            <a:r>
              <a:rPr lang="en-US" altLang="en-US" i="1" dirty="0">
                <a:latin typeface="Arial" panose="020B0604020202020204" pitchFamily="34" charset="0"/>
              </a:rPr>
              <a:t>Lossless compression methods:</a:t>
            </a:r>
            <a:endParaRPr lang="en-US" altLang="en-US" dirty="0">
              <a:latin typeface="Arial" panose="020B0604020202020204" pitchFamily="34" charset="0"/>
            </a:endParaRPr>
          </a:p>
          <a:p>
            <a:pPr marL="533400" indent="-533400" algn="just">
              <a:buClr>
                <a:schemeClr val="tx1"/>
              </a:buClr>
              <a:buFontTx/>
              <a:buChar char="•"/>
              <a:defRPr/>
            </a:pPr>
            <a:r>
              <a:rPr lang="en-US" altLang="en-US" dirty="0">
                <a:latin typeface="Arial" panose="020B0604020202020204" pitchFamily="34" charset="0"/>
              </a:rPr>
              <a:t>Allows for the exact recreation of the original image data, and can compress complex images to a maximum 1/2 to 1/3 the original size – 2:1 to 3:1 compression ratios</a:t>
            </a:r>
          </a:p>
          <a:p>
            <a:pPr marL="533400" indent="-533400" algn="just">
              <a:buClr>
                <a:schemeClr val="tx1"/>
              </a:buClr>
              <a:buFontTx/>
              <a:buChar char="•"/>
              <a:defRPr/>
            </a:pPr>
            <a:r>
              <a:rPr lang="en-US" altLang="en-US" dirty="0">
                <a:latin typeface="Arial" panose="020B0604020202020204" pitchFamily="34" charset="0"/>
              </a:rPr>
              <a:t>Preserves the data </a:t>
            </a:r>
            <a:r>
              <a:rPr lang="en-US" altLang="en-US" i="1" dirty="0">
                <a:latin typeface="Arial" panose="020B0604020202020204" pitchFamily="34" charset="0"/>
              </a:rPr>
              <a:t>exactly</a:t>
            </a:r>
          </a:p>
          <a:p>
            <a:pPr marL="533400" indent="-533400" algn="just">
              <a:buNone/>
              <a:defRPr/>
            </a:pPr>
            <a:endParaRPr lang="en-US" altLang="en-US" i="1" dirty="0">
              <a:latin typeface="Arial" panose="020B0604020202020204" pitchFamily="34" charset="0"/>
            </a:endParaRPr>
          </a:p>
          <a:p>
            <a:pPr marL="533400" indent="-533400" algn="just">
              <a:buNone/>
              <a:defRPr/>
            </a:pPr>
            <a:r>
              <a:rPr lang="en-US" altLang="en-US" dirty="0">
                <a:latin typeface="Arial" panose="020B0604020202020204" pitchFamily="34" charset="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9B7FA8A-F104-DAF2-034D-02BBE934F73C}"/>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782AAC7-5D45-4632-8ECE-CF5126D6A1F4}" type="slidenum">
              <a:rPr lang="en-US" altLang="en-US">
                <a:latin typeface="Arial" panose="020B0604020202020204" pitchFamily="34" charset="0"/>
              </a:rPr>
              <a:pPr/>
              <a:t>96</a:t>
            </a:fld>
            <a:endParaRPr lang="en-US" altLang="en-US">
              <a:latin typeface="Arial" panose="020B0604020202020204" pitchFamily="34" charset="0"/>
            </a:endParaRPr>
          </a:p>
        </p:txBody>
      </p:sp>
      <p:sp>
        <p:nvSpPr>
          <p:cNvPr id="20482" name="Rectangle 2">
            <a:extLst>
              <a:ext uri="{FF2B5EF4-FFF2-40B4-BE49-F238E27FC236}">
                <a16:creationId xmlns:a16="http://schemas.microsoft.com/office/drawing/2014/main" id="{BF63AA12-A2D2-8CB3-3210-0E94E89530E2}"/>
              </a:ext>
            </a:extLst>
          </p:cNvPr>
          <p:cNvSpPr>
            <a:spLocks noGrp="1" noChangeArrowheads="1"/>
          </p:cNvSpPr>
          <p:nvPr>
            <p:ph type="body" idx="1"/>
          </p:nvPr>
        </p:nvSpPr>
        <p:spPr>
          <a:xfrm>
            <a:off x="693576" y="314131"/>
            <a:ext cx="8229600" cy="5791200"/>
          </a:xfrm>
        </p:spPr>
        <p:txBody>
          <a:bodyPr/>
          <a:lstStyle/>
          <a:p>
            <a:pPr marL="609600" indent="-609600" algn="just">
              <a:buClr>
                <a:schemeClr val="tx1"/>
              </a:buClr>
              <a:buFont typeface="Symbol" panose="05050102010706020507" pitchFamily="18" charset="2"/>
              <a:buAutoNum type="arabicPeriod" startAt="2"/>
              <a:defRPr/>
            </a:pPr>
            <a:r>
              <a:rPr lang="en-US" altLang="en-US" i="1" dirty="0">
                <a:latin typeface="Arial" panose="020B0604020202020204" pitchFamily="34" charset="0"/>
              </a:rPr>
              <a:t>Lossy</a:t>
            </a:r>
            <a:r>
              <a:rPr lang="en-US" altLang="en-US" dirty="0">
                <a:latin typeface="Arial" panose="020B0604020202020204" pitchFamily="34" charset="0"/>
              </a:rPr>
              <a:t> </a:t>
            </a:r>
            <a:r>
              <a:rPr lang="en-US" altLang="en-US" i="1" dirty="0">
                <a:latin typeface="Arial" panose="020B0604020202020204" pitchFamily="34" charset="0"/>
              </a:rPr>
              <a:t>compression methods:</a:t>
            </a:r>
          </a:p>
          <a:p>
            <a:pPr marL="609600" indent="-609600" algn="just">
              <a:buNone/>
              <a:defRPr/>
            </a:pPr>
            <a:endParaRPr lang="en-US" altLang="en-US" dirty="0">
              <a:latin typeface="Arial" panose="020B0604020202020204" pitchFamily="34" charset="0"/>
            </a:endParaRPr>
          </a:p>
          <a:p>
            <a:pPr marL="609600" indent="-609600" algn="just">
              <a:buClr>
                <a:schemeClr val="tx1"/>
              </a:buClr>
              <a:buFontTx/>
              <a:buChar char="•"/>
              <a:defRPr/>
            </a:pPr>
            <a:r>
              <a:rPr lang="en-US" altLang="en-US" dirty="0">
                <a:latin typeface="Arial" panose="020B0604020202020204" pitchFamily="34" charset="0"/>
              </a:rPr>
              <a:t>Data loss, original image cannot be re-created exactly</a:t>
            </a:r>
          </a:p>
          <a:p>
            <a:pPr marL="609600" indent="-609600" algn="just">
              <a:buClr>
                <a:schemeClr val="tx1"/>
              </a:buClr>
              <a:buNone/>
              <a:defRPr/>
            </a:pPr>
            <a:endParaRPr lang="en-US" altLang="en-US" dirty="0">
              <a:latin typeface="Arial" panose="020B0604020202020204" pitchFamily="34" charset="0"/>
            </a:endParaRPr>
          </a:p>
          <a:p>
            <a:pPr marL="609600" indent="-609600" algn="just">
              <a:buClr>
                <a:schemeClr val="tx1"/>
              </a:buClr>
              <a:buFontTx/>
              <a:buChar char="•"/>
              <a:defRPr/>
            </a:pPr>
            <a:r>
              <a:rPr lang="en-US" altLang="en-US" dirty="0">
                <a:latin typeface="Arial" panose="020B0604020202020204" pitchFamily="34" charset="0"/>
              </a:rPr>
              <a:t>Can compress complex images 10:1 to 50:1 and retain high quality, and 100 to 200 times for lower quality, but acceptable, images</a:t>
            </a:r>
          </a:p>
          <a:p>
            <a:pPr marL="609600" indent="-609600" algn="just">
              <a:buClr>
                <a:schemeClr val="tx1"/>
              </a:buClr>
              <a:buNone/>
              <a:defRPr/>
            </a:pPr>
            <a:endParaRPr lang="en-US" altLang="en-US" dirty="0">
              <a:latin typeface="Arial" panose="020B0604020202020204" pitchFamily="34" charset="0"/>
            </a:endParaRPr>
          </a:p>
          <a:p>
            <a:pPr marL="609600" indent="-609600" algn="just">
              <a:buClr>
                <a:schemeClr val="tx1"/>
              </a:buClr>
              <a:buNone/>
              <a:defRPr/>
            </a:pPr>
            <a:endParaRPr lang="en-US" altLang="en-US" dirty="0">
              <a:latin typeface="Arial" panose="020B0604020202020204" pitchFamily="34" charset="0"/>
            </a:endParaRPr>
          </a:p>
          <a:p>
            <a:pPr marL="609600" indent="-609600" algn="just">
              <a:buClr>
                <a:schemeClr val="tx1"/>
              </a:buClr>
              <a:buNone/>
              <a:defRPr/>
            </a:pPr>
            <a:endParaRPr lang="en-US" altLang="en-US" dirty="0">
              <a:latin typeface="Arial" panose="020B0604020202020204" pitchFamily="34" charset="0"/>
            </a:endParaRPr>
          </a:p>
          <a:p>
            <a:pPr marL="609600" indent="-609600" algn="just">
              <a:buNone/>
              <a:defRPr/>
            </a:pPr>
            <a:endParaRPr lang="en-US" altLang="en-US" dirty="0">
              <a:latin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6603562-11E0-E4DF-8348-46A6F682BDA5}"/>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6C86CA0-0028-43CA-81CC-389E6C0E5E1E}" type="slidenum">
              <a:rPr lang="en-US" altLang="en-US">
                <a:latin typeface="Arial" panose="020B0604020202020204" pitchFamily="34" charset="0"/>
              </a:rPr>
              <a:pPr/>
              <a:t>97</a:t>
            </a:fld>
            <a:endParaRPr lang="en-US" altLang="en-US">
              <a:latin typeface="Arial" panose="020B0604020202020204" pitchFamily="34" charset="0"/>
            </a:endParaRPr>
          </a:p>
        </p:txBody>
      </p:sp>
      <p:sp>
        <p:nvSpPr>
          <p:cNvPr id="74755" name="Rectangle 3">
            <a:extLst>
              <a:ext uri="{FF2B5EF4-FFF2-40B4-BE49-F238E27FC236}">
                <a16:creationId xmlns:a16="http://schemas.microsoft.com/office/drawing/2014/main" id="{B91BF1D7-ECDC-3DEE-1A88-BA177564A06C}"/>
              </a:ext>
            </a:extLst>
          </p:cNvPr>
          <p:cNvSpPr>
            <a:spLocks noGrp="1" noChangeArrowheads="1"/>
          </p:cNvSpPr>
          <p:nvPr>
            <p:ph type="body" idx="1"/>
          </p:nvPr>
        </p:nvSpPr>
        <p:spPr>
          <a:xfrm>
            <a:off x="625151" y="457200"/>
            <a:ext cx="9585649" cy="5638800"/>
          </a:xfrm>
        </p:spPr>
        <p:txBody>
          <a:bodyPr/>
          <a:lstStyle/>
          <a:p>
            <a:pPr algn="just" eaLnBrk="1" hangingPunct="1">
              <a:lnSpc>
                <a:spcPct val="90000"/>
              </a:lnSpc>
              <a:buClr>
                <a:schemeClr val="tx1"/>
              </a:buClr>
              <a:buFont typeface="Wingdings" panose="05000000000000000000" pitchFamily="2" charset="2"/>
              <a:buChar char="Ø"/>
              <a:defRPr/>
            </a:pPr>
            <a:r>
              <a:rPr lang="en-US" altLang="en-US" sz="3600" b="1" dirty="0">
                <a:latin typeface="Arial" panose="020B0604020202020204" pitchFamily="34" charset="0"/>
              </a:rPr>
              <a:t>LOSSLESS COMPRESSION METHODS</a:t>
            </a:r>
          </a:p>
          <a:p>
            <a:pPr algn="just" eaLnBrk="1" hangingPunct="1">
              <a:lnSpc>
                <a:spcPct val="90000"/>
              </a:lnSpc>
              <a:buClr>
                <a:schemeClr val="tx1"/>
              </a:buClr>
              <a:buFont typeface="Wingdings" panose="05000000000000000000" pitchFamily="2" charset="2"/>
              <a:buChar char="Ø"/>
              <a:defRPr/>
            </a:pPr>
            <a:endParaRPr lang="en-US" altLang="en-US" sz="3600" dirty="0">
              <a:latin typeface="Arial" panose="020B0604020202020204" pitchFamily="34" charset="0"/>
            </a:endParaRP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No loss of data, decompressed image exactly same as uncompressed image</a:t>
            </a: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Medical images or any images used in courts</a:t>
            </a:r>
          </a:p>
          <a:p>
            <a:pPr algn="just" eaLnBrk="1" hangingPunct="1">
              <a:lnSpc>
                <a:spcPct val="90000"/>
              </a:lnSpc>
              <a:buClr>
                <a:schemeClr val="tx1"/>
              </a:buClr>
              <a:buFont typeface="Wingdings" panose="05000000000000000000" pitchFamily="2" charset="2"/>
              <a:buChar char="ü"/>
              <a:defRPr/>
            </a:pPr>
            <a:r>
              <a:rPr lang="en-US" altLang="en-US" dirty="0">
                <a:latin typeface="Arial" panose="020B0604020202020204" pitchFamily="34" charset="0"/>
              </a:rPr>
              <a:t>Lossless compression methods typically provide about a 10% reduction in file size for complex images</a:t>
            </a:r>
          </a:p>
          <a:p>
            <a:pPr algn="just" eaLnBrk="1" hangingPunct="1">
              <a:lnSpc>
                <a:spcPct val="90000"/>
              </a:lnSpc>
              <a:buClr>
                <a:schemeClr val="tx1"/>
              </a:buClr>
              <a:buFont typeface="Wingdings" panose="05000000000000000000" pitchFamily="2" charset="2"/>
              <a:buNone/>
              <a:defRPr/>
            </a:pPr>
            <a:r>
              <a:rPr lang="en-US" altLang="en-US" dirty="0">
                <a:latin typeface="Arial" panose="020B0604020202020204" pitchFamily="34" charset="0"/>
              </a:rPr>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8309DB8-DEC5-3A99-06D2-21CBCC74AB6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D2CD7FD-97CD-4BBB-B136-6F688AE53F1E}" type="slidenum">
              <a:rPr lang="en-US" altLang="en-US">
                <a:latin typeface="Arial" panose="020B0604020202020204" pitchFamily="34" charset="0"/>
              </a:rPr>
              <a:pPr/>
              <a:t>98</a:t>
            </a:fld>
            <a:endParaRPr lang="en-US" altLang="en-US">
              <a:latin typeface="Arial" panose="020B0604020202020204" pitchFamily="34" charset="0"/>
            </a:endParaRPr>
          </a:p>
        </p:txBody>
      </p:sp>
      <p:sp>
        <p:nvSpPr>
          <p:cNvPr id="75779" name="Rectangle 3">
            <a:extLst>
              <a:ext uri="{FF2B5EF4-FFF2-40B4-BE49-F238E27FC236}">
                <a16:creationId xmlns:a16="http://schemas.microsoft.com/office/drawing/2014/main" id="{9876B5DC-6B56-AFB0-3A93-23ECFB17775D}"/>
              </a:ext>
            </a:extLst>
          </p:cNvPr>
          <p:cNvSpPr>
            <a:spLocks noGrp="1" noChangeArrowheads="1"/>
          </p:cNvSpPr>
          <p:nvPr>
            <p:ph type="body" idx="1"/>
          </p:nvPr>
        </p:nvSpPr>
        <p:spPr>
          <a:xfrm>
            <a:off x="768221" y="381000"/>
            <a:ext cx="8229600" cy="5715000"/>
          </a:xfrm>
        </p:spPr>
        <p:txBody>
          <a:bodyPr/>
          <a:lstStyle/>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Lossless compression methods can provide substantial compression for simple images</a:t>
            </a:r>
          </a:p>
          <a:p>
            <a:pPr algn="just" eaLnBrk="1" hangingPunct="1">
              <a:buClr>
                <a:schemeClr val="tx1"/>
              </a:buClr>
              <a:buFont typeface="Wingdings" panose="05000000000000000000" pitchFamily="2" charset="2"/>
              <a:buChar char="ü"/>
              <a:defRPr/>
            </a:pPr>
            <a:endParaRPr lang="en-US" altLang="en-US" dirty="0">
              <a:latin typeface="Arial" panose="020B0604020202020204" pitchFamily="34" charset="0"/>
            </a:endParaRPr>
          </a:p>
          <a:p>
            <a:pPr algn="just" eaLnBrk="1" hangingPunct="1">
              <a:buClr>
                <a:schemeClr val="tx1"/>
              </a:buClr>
              <a:buFont typeface="Wingdings" panose="05000000000000000000" pitchFamily="2" charset="2"/>
              <a:buChar char="ü"/>
              <a:defRPr/>
            </a:pPr>
            <a:r>
              <a:rPr lang="en-US" altLang="en-US" dirty="0">
                <a:latin typeface="Arial" panose="020B0604020202020204" pitchFamily="34" charset="0"/>
              </a:rPr>
              <a:t>However, lossless compression techniques may be used for both preprocessing and postprocessing in image compression algorithms to obtain the extra 10% compression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27C1AAA-CE0C-6405-C34E-E9505057A3B4}"/>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FCD2D4A-1E55-4AF3-AC78-1C61DBB4A03F}" type="slidenum">
              <a:rPr lang="en-US" altLang="en-US">
                <a:latin typeface="Arial" panose="020B0604020202020204" pitchFamily="34" charset="0"/>
              </a:rPr>
              <a:pPr/>
              <a:t>99</a:t>
            </a:fld>
            <a:endParaRPr lang="en-US" altLang="en-US">
              <a:latin typeface="Arial" panose="020B0604020202020204" pitchFamily="34" charset="0"/>
            </a:endParaRPr>
          </a:p>
        </p:txBody>
      </p:sp>
      <p:sp>
        <p:nvSpPr>
          <p:cNvPr id="76803" name="Rectangle 3">
            <a:extLst>
              <a:ext uri="{FF2B5EF4-FFF2-40B4-BE49-F238E27FC236}">
                <a16:creationId xmlns:a16="http://schemas.microsoft.com/office/drawing/2014/main" id="{1CF146E4-0BDD-C138-B565-60FD3DDA374F}"/>
              </a:ext>
            </a:extLst>
          </p:cNvPr>
          <p:cNvSpPr>
            <a:spLocks noGrp="1" noChangeArrowheads="1"/>
          </p:cNvSpPr>
          <p:nvPr>
            <p:ph type="body" idx="1"/>
          </p:nvPr>
        </p:nvSpPr>
        <p:spPr>
          <a:xfrm>
            <a:off x="1981200" y="381000"/>
            <a:ext cx="8229600" cy="5715000"/>
          </a:xfrm>
        </p:spPr>
        <p:txBody>
          <a:bodyPr/>
          <a:lstStyle/>
          <a:p>
            <a:pPr eaLnBrk="1" hangingPunct="1">
              <a:buClr>
                <a:schemeClr val="tx1"/>
              </a:buClr>
              <a:buFont typeface="Wingdings" panose="05000000000000000000" pitchFamily="2" charset="2"/>
              <a:buChar char="ü"/>
              <a:defRPr/>
            </a:pPr>
            <a:r>
              <a:rPr lang="en-US" altLang="en-US">
                <a:latin typeface="Arial" panose="020B0604020202020204" pitchFamily="34" charset="0"/>
              </a:rPr>
              <a:t>The underlying theory for lossless compression (also called </a:t>
            </a:r>
            <a:r>
              <a:rPr lang="en-US" altLang="en-US" i="1">
                <a:latin typeface="Arial" panose="020B0604020202020204" pitchFamily="34" charset="0"/>
              </a:rPr>
              <a:t>data compaction</a:t>
            </a:r>
            <a:r>
              <a:rPr lang="en-US" altLang="en-US">
                <a:latin typeface="Arial" panose="020B0604020202020204" pitchFamily="34" charset="0"/>
              </a:rPr>
              <a:t>) comes from the area of communications and information theory, with a mathematical basis in probability theory</a:t>
            </a:r>
          </a:p>
          <a:p>
            <a:pPr eaLnBrk="1" hangingPunct="1">
              <a:buClr>
                <a:schemeClr val="tx1"/>
              </a:buClr>
              <a:buFont typeface="Wingdings" panose="05000000000000000000" pitchFamily="2" charset="2"/>
              <a:buNone/>
              <a:defRPr/>
            </a:pPr>
            <a:endParaRPr lang="en-US" altLang="en-US">
              <a:latin typeface="Arial" panose="020B0604020202020204" pitchFamily="34" charset="0"/>
            </a:endParaRPr>
          </a:p>
          <a:p>
            <a:pPr eaLnBrk="1" hangingPunct="1">
              <a:buClr>
                <a:schemeClr val="tx1"/>
              </a:buClr>
              <a:buFont typeface="Wingdings" panose="05000000000000000000" pitchFamily="2" charset="2"/>
              <a:buChar char="ü"/>
              <a:defRPr/>
            </a:pPr>
            <a:r>
              <a:rPr lang="en-US" altLang="en-US">
                <a:latin typeface="Arial" panose="020B0604020202020204" pitchFamily="34" charset="0"/>
              </a:rPr>
              <a:t>One of the most important concepts used is the idea of </a:t>
            </a:r>
            <a:r>
              <a:rPr lang="en-US" altLang="en-US" i="1">
                <a:latin typeface="Arial" panose="020B0604020202020204" pitchFamily="34" charset="0"/>
              </a:rPr>
              <a:t>information content</a:t>
            </a:r>
            <a:r>
              <a:rPr lang="en-US" altLang="en-US">
                <a:latin typeface="Arial" panose="020B0604020202020204" pitchFamily="34" charset="0"/>
              </a:rPr>
              <a:t> and </a:t>
            </a:r>
            <a:r>
              <a:rPr lang="en-US" altLang="en-US" i="1">
                <a:latin typeface="Arial" panose="020B0604020202020204" pitchFamily="34" charset="0"/>
              </a:rPr>
              <a:t>randomness in data</a:t>
            </a:r>
            <a:r>
              <a:rPr lang="en-US" altLang="en-US">
                <a:latin typeface="Arial" panose="020B0604020202020204" pitchFamily="34" charset="0"/>
              </a:rPr>
              <a:t> </a:t>
            </a:r>
          </a:p>
          <a:p>
            <a:pPr eaLnBrk="1" hangingPunct="1">
              <a:buClr>
                <a:schemeClr val="tx1"/>
              </a:buClr>
              <a:buFont typeface="Wingdings" panose="05000000000000000000" pitchFamily="2" charset="2"/>
              <a:buChar char="ü"/>
              <a:defRPr/>
            </a:pPr>
            <a:endParaRPr lang="en-US" altLang="en-US">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1605</TotalTime>
  <Words>6688</Words>
  <Application>Microsoft Office PowerPoint</Application>
  <PresentationFormat>Widescreen</PresentationFormat>
  <Paragraphs>736</Paragraphs>
  <Slides>168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168</vt:i4>
      </vt:variant>
    </vt:vector>
  </HeadingPairs>
  <TitlesOfParts>
    <vt:vector size="180" baseType="lpstr">
      <vt:lpstr>Arial</vt:lpstr>
      <vt:lpstr>Arial MT</vt:lpstr>
      <vt:lpstr>Calibri</vt:lpstr>
      <vt:lpstr>Cambria</vt:lpstr>
      <vt:lpstr>Cambria Math</vt:lpstr>
      <vt:lpstr>Google Sans</vt:lpstr>
      <vt:lpstr>Segoe UI</vt:lpstr>
      <vt:lpstr>source-serif-pro</vt:lpstr>
      <vt:lpstr>Symbol</vt:lpstr>
      <vt:lpstr>Times New Roman</vt:lpstr>
      <vt:lpstr>Wingdings</vt:lpstr>
      <vt:lpstr>Office Theme</vt:lpstr>
      <vt:lpstr>21CSE251T – Digital Image Processing  Unit IV </vt:lpstr>
      <vt:lpstr>Topics</vt:lpstr>
      <vt:lpstr>Region of Interest (ROI) Selection</vt:lpstr>
      <vt:lpstr>Region of interest (ROI) selection</vt:lpstr>
      <vt:lpstr>ROI Selection methods</vt:lpstr>
      <vt:lpstr>Manual Selection</vt:lpstr>
      <vt:lpstr>Automatic Detection:</vt:lpstr>
      <vt:lpstr>Feature-Based Selection</vt:lpstr>
      <vt:lpstr>ROI Tracking</vt:lpstr>
      <vt:lpstr>Feature Extraction</vt:lpstr>
      <vt:lpstr>Feature Extraction</vt:lpstr>
      <vt:lpstr>Essential Characteristics of Good features are:</vt:lpstr>
      <vt:lpstr>Histogram / Brightness Features  (Intensity Feature Descriptors)</vt:lpstr>
      <vt:lpstr>Histogram features</vt:lpstr>
      <vt:lpstr>First order moments.</vt:lpstr>
      <vt:lpstr>Mean</vt:lpstr>
      <vt:lpstr>Standard Deviation</vt:lpstr>
      <vt:lpstr>Skewness</vt:lpstr>
      <vt:lpstr>Kurtosis</vt:lpstr>
      <vt:lpstr>Energy</vt:lpstr>
      <vt:lpstr>Entropy</vt:lpstr>
      <vt:lpstr>Second Order Moments / Texture Analysis</vt:lpstr>
      <vt:lpstr>Colour Features</vt:lpstr>
      <vt:lpstr>Colour Features</vt:lpstr>
      <vt:lpstr>Colour histogram</vt:lpstr>
      <vt:lpstr>Histogram Intersection</vt:lpstr>
      <vt:lpstr>Colour Coherence Vector</vt:lpstr>
      <vt:lpstr>Note:</vt:lpstr>
      <vt:lpstr>Shape features</vt:lpstr>
      <vt:lpstr>Shape Feature</vt:lpstr>
      <vt:lpstr>Shape region features are</vt:lpstr>
      <vt:lpstr>PowerPoint Presentation</vt:lpstr>
      <vt:lpstr>Area</vt:lpstr>
      <vt:lpstr>Perimeter</vt:lpstr>
      <vt:lpstr>Compactness (Shape Factor)</vt:lpstr>
      <vt:lpstr>Circularity (Area to Perimeter ratio)</vt:lpstr>
      <vt:lpstr>Object Length (major axis)</vt:lpstr>
      <vt:lpstr>Object Width (minor axis)</vt:lpstr>
      <vt:lpstr>Bounding box Area</vt:lpstr>
      <vt:lpstr>Features Derived from Bounding Box Rectangle</vt:lpstr>
      <vt:lpstr>Local Binary Patterns (LBP) </vt:lpstr>
      <vt:lpstr>What are Local Binary Patterns? </vt:lpstr>
      <vt:lpstr>What are Local Binary Patterns?-Cont.</vt:lpstr>
      <vt:lpstr>LBP Work Process</vt:lpstr>
      <vt:lpstr>Algorithm to Calculate Local Binary Pattern</vt:lpstr>
      <vt:lpstr>PowerPoint Presentation</vt:lpstr>
      <vt:lpstr>Applications of LBP </vt:lpstr>
      <vt:lpstr>Challenges and Advancements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Image Compression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Shibu N.V</dc:creator>
  <cp:lastModifiedBy>varshana sri gokul</cp:lastModifiedBy>
  <cp:revision>38</cp:revision>
  <dcterms:created xsi:type="dcterms:W3CDTF">2024-03-04T16:03:37Z</dcterms:created>
  <dcterms:modified xsi:type="dcterms:W3CDTF">2024-04-17T16:19:48Z</dcterms:modified>
</cp:coreProperties>
</file>